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89" r:id="rId2"/>
    <p:sldId id="288" r:id="rId3"/>
    <p:sldId id="286" r:id="rId4"/>
    <p:sldId id="316" r:id="rId5"/>
    <p:sldId id="317" r:id="rId6"/>
    <p:sldId id="318" r:id="rId7"/>
    <p:sldId id="319" r:id="rId8"/>
    <p:sldId id="320" r:id="rId9"/>
    <p:sldId id="321" r:id="rId10"/>
    <p:sldId id="322" r:id="rId11"/>
    <p:sldId id="324" r:id="rId12"/>
    <p:sldId id="323" r:id="rId13"/>
    <p:sldId id="325" r:id="rId14"/>
    <p:sldId id="283" r:id="rId15"/>
  </p:sldIdLst>
  <p:sldSz cx="9144000" cy="5143500" type="screen16x9"/>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DFC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32" autoAdjust="0"/>
    <p:restoredTop sz="94503" autoAdjust="0"/>
  </p:normalViewPr>
  <p:slideViewPr>
    <p:cSldViewPr>
      <p:cViewPr>
        <p:scale>
          <a:sx n="93" d="100"/>
          <a:sy n="93" d="100"/>
        </p:scale>
        <p:origin x="-270" y="-120"/>
      </p:cViewPr>
      <p:guideLst>
        <p:guide orient="horz" pos="1620"/>
        <p:guide pos="2880"/>
      </p:guideLst>
    </p:cSldViewPr>
  </p:slideViewPr>
  <p:notesTextViewPr>
    <p:cViewPr>
      <p:scale>
        <a:sx n="1" d="1"/>
        <a:sy n="1" d="1"/>
      </p:scale>
      <p:origin x="0" y="0"/>
    </p:cViewPr>
  </p:notesTextViewPr>
  <p:sorterViewPr>
    <p:cViewPr>
      <p:scale>
        <a:sx n="100" d="100"/>
        <a:sy n="100" d="100"/>
      </p:scale>
      <p:origin x="0" y="-165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A3F8D1-19E8-48E4-8732-D42F243BD2A6}" type="datetimeFigureOut">
              <a:rPr lang="zh-CN" altLang="en-US" smtClean="0"/>
              <a:pPr/>
              <a:t>2018/2/28 Wednesday</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547BC4-304C-4606-82DC-9941537A4529}" type="slidenum">
              <a:rPr lang="zh-CN" altLang="en-US" smtClean="0"/>
              <a:pPr/>
              <a:t>‹#›</a:t>
            </a:fld>
            <a:endParaRPr lang="zh-CN" altLang="en-US"/>
          </a:p>
        </p:txBody>
      </p:sp>
    </p:spTree>
    <p:extLst>
      <p:ext uri="{BB962C8B-B14F-4D97-AF65-F5344CB8AC3E}">
        <p14:creationId xmlns="" xmlns:p14="http://schemas.microsoft.com/office/powerpoint/2010/main" val="1366960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547BC4-304C-4606-82DC-9941537A4529}" type="slidenum">
              <a:rPr lang="zh-CN" altLang="en-US" smtClean="0"/>
              <a:pPr/>
              <a:t>2</a:t>
            </a:fld>
            <a:endParaRPr lang="zh-CN" altLang="en-US"/>
          </a:p>
        </p:txBody>
      </p:sp>
    </p:spTree>
    <p:extLst>
      <p:ext uri="{BB962C8B-B14F-4D97-AF65-F5344CB8AC3E}">
        <p14:creationId xmlns="" xmlns:p14="http://schemas.microsoft.com/office/powerpoint/2010/main" val="1917440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547BC4-304C-4606-82DC-9941537A4529}" type="slidenum">
              <a:rPr lang="zh-CN" altLang="en-US" smtClean="0"/>
              <a:pPr/>
              <a:t>3</a:t>
            </a:fld>
            <a:endParaRPr lang="zh-CN" altLang="en-US"/>
          </a:p>
        </p:txBody>
      </p:sp>
    </p:spTree>
    <p:extLst>
      <p:ext uri="{BB962C8B-B14F-4D97-AF65-F5344CB8AC3E}">
        <p14:creationId xmlns="" xmlns:p14="http://schemas.microsoft.com/office/powerpoint/2010/main" val="3171565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547BC4-304C-4606-82DC-9941537A4529}" type="slidenum">
              <a:rPr lang="zh-CN" altLang="en-US" smtClean="0"/>
              <a:pPr/>
              <a:t>14</a:t>
            </a:fld>
            <a:endParaRPr lang="zh-CN" altLang="en-US"/>
          </a:p>
        </p:txBody>
      </p:sp>
    </p:spTree>
    <p:extLst>
      <p:ext uri="{BB962C8B-B14F-4D97-AF65-F5344CB8AC3E}">
        <p14:creationId xmlns="" xmlns:p14="http://schemas.microsoft.com/office/powerpoint/2010/main" val="2235725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AF1DF55-C439-49A9-9607-AA121A27BE1F}" type="datetimeFigureOut">
              <a:rPr lang="zh-CN" altLang="en-US" smtClean="0"/>
              <a:pPr/>
              <a:t>2018/2/28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038ABF-C7F1-40D9-AD03-C629D2DBBE27}" type="slidenum">
              <a:rPr lang="zh-CN" altLang="en-US" smtClean="0"/>
              <a:pPr/>
              <a:t>‹#›</a:t>
            </a:fld>
            <a:endParaRPr lang="zh-CN" altLang="en-US"/>
          </a:p>
        </p:txBody>
      </p:sp>
    </p:spTree>
    <p:extLst>
      <p:ext uri="{BB962C8B-B14F-4D97-AF65-F5344CB8AC3E}">
        <p14:creationId xmlns="" xmlns:p14="http://schemas.microsoft.com/office/powerpoint/2010/main" val="243852041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AF1DF55-C439-49A9-9607-AA121A27BE1F}" type="datetimeFigureOut">
              <a:rPr lang="zh-CN" altLang="en-US" smtClean="0"/>
              <a:pPr/>
              <a:t>2018/2/28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038ABF-C7F1-40D9-AD03-C629D2DBBE27}" type="slidenum">
              <a:rPr lang="zh-CN" altLang="en-US" smtClean="0"/>
              <a:pPr/>
              <a:t>‹#›</a:t>
            </a:fld>
            <a:endParaRPr lang="zh-CN" altLang="en-US"/>
          </a:p>
        </p:txBody>
      </p:sp>
    </p:spTree>
    <p:extLst>
      <p:ext uri="{BB962C8B-B14F-4D97-AF65-F5344CB8AC3E}">
        <p14:creationId xmlns="" xmlns:p14="http://schemas.microsoft.com/office/powerpoint/2010/main" val="3182499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AF1DF55-C439-49A9-9607-AA121A27BE1F}" type="datetimeFigureOut">
              <a:rPr lang="zh-CN" altLang="en-US" smtClean="0"/>
              <a:pPr/>
              <a:t>2018/2/28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038ABF-C7F1-40D9-AD03-C629D2DBBE27}" type="slidenum">
              <a:rPr lang="zh-CN" altLang="en-US" smtClean="0"/>
              <a:pPr/>
              <a:t>‹#›</a:t>
            </a:fld>
            <a:endParaRPr lang="zh-CN" altLang="en-US"/>
          </a:p>
        </p:txBody>
      </p:sp>
    </p:spTree>
    <p:extLst>
      <p:ext uri="{BB962C8B-B14F-4D97-AF65-F5344CB8AC3E}">
        <p14:creationId xmlns="" xmlns:p14="http://schemas.microsoft.com/office/powerpoint/2010/main" val="4085587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AF1DF55-C439-49A9-9607-AA121A27BE1F}" type="datetimeFigureOut">
              <a:rPr lang="zh-CN" altLang="en-US" smtClean="0"/>
              <a:pPr/>
              <a:t>2018/2/28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038ABF-C7F1-40D9-AD03-C629D2DBBE27}" type="slidenum">
              <a:rPr lang="zh-CN" altLang="en-US" smtClean="0"/>
              <a:pPr/>
              <a:t>‹#›</a:t>
            </a:fld>
            <a:endParaRPr lang="zh-CN" altLang="en-US"/>
          </a:p>
        </p:txBody>
      </p:sp>
    </p:spTree>
    <p:extLst>
      <p:ext uri="{BB962C8B-B14F-4D97-AF65-F5344CB8AC3E}">
        <p14:creationId xmlns="" xmlns:p14="http://schemas.microsoft.com/office/powerpoint/2010/main" val="6311533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 xmlns:p14="http://schemas.microsoft.com/office/powerpoint/2010/main" val="22787452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7051184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6599618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 xmlns:p14="http://schemas.microsoft.com/office/powerpoint/2010/main" val="311459279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 xmlns:p14="http://schemas.microsoft.com/office/powerpoint/2010/main" val="257146704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AF1DF55-C439-49A9-9607-AA121A27BE1F}" type="datetimeFigureOut">
              <a:rPr lang="zh-CN" altLang="en-US" smtClean="0"/>
              <a:pPr/>
              <a:t>2018/2/28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038ABF-C7F1-40D9-AD03-C629D2DBBE27}" type="slidenum">
              <a:rPr lang="zh-CN" altLang="en-US" smtClean="0"/>
              <a:pPr/>
              <a:t>‹#›</a:t>
            </a:fld>
            <a:endParaRPr lang="zh-CN" altLang="en-US"/>
          </a:p>
        </p:txBody>
      </p:sp>
    </p:spTree>
    <p:extLst>
      <p:ext uri="{BB962C8B-B14F-4D97-AF65-F5344CB8AC3E}">
        <p14:creationId xmlns="" xmlns:p14="http://schemas.microsoft.com/office/powerpoint/2010/main" val="3829085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AF1DF55-C439-49A9-9607-AA121A27BE1F}" type="datetimeFigureOut">
              <a:rPr lang="zh-CN" altLang="en-US" smtClean="0"/>
              <a:pPr/>
              <a:t>2018/2/28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038ABF-C7F1-40D9-AD03-C629D2DBBE27}" type="slidenum">
              <a:rPr lang="zh-CN" altLang="en-US" smtClean="0"/>
              <a:pPr/>
              <a:t>‹#›</a:t>
            </a:fld>
            <a:endParaRPr lang="zh-CN" altLang="en-US"/>
          </a:p>
        </p:txBody>
      </p:sp>
    </p:spTree>
    <p:extLst>
      <p:ext uri="{BB962C8B-B14F-4D97-AF65-F5344CB8AC3E}">
        <p14:creationId xmlns="" xmlns:p14="http://schemas.microsoft.com/office/powerpoint/2010/main" val="1405505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AF1DF55-C439-49A9-9607-AA121A27BE1F}" type="datetimeFigureOut">
              <a:rPr lang="zh-CN" altLang="en-US" smtClean="0"/>
              <a:pPr/>
              <a:t>2018/2/28 Wednesday</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8038ABF-C7F1-40D9-AD03-C629D2DBBE27}" type="slidenum">
              <a:rPr lang="zh-CN" altLang="en-US" smtClean="0"/>
              <a:pPr/>
              <a:t>‹#›</a:t>
            </a:fld>
            <a:endParaRPr lang="zh-CN" altLang="en-US"/>
          </a:p>
        </p:txBody>
      </p:sp>
    </p:spTree>
    <p:extLst>
      <p:ext uri="{BB962C8B-B14F-4D97-AF65-F5344CB8AC3E}">
        <p14:creationId xmlns="" xmlns:p14="http://schemas.microsoft.com/office/powerpoint/2010/main" val="1098534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hyperlink" Target="https://baike.baidu.com/item/%E9%83%AD%E9%9D%96/5280"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baike.baidu.com/item/%E9%87%91%E5%BA%B8" TargetMode="External"/><Relationship Id="rId5" Type="http://schemas.openxmlformats.org/officeDocument/2006/relationships/hyperlink" Target="https://baike.baidu.com/item/%E5%B0%84%E9%9B%95%E8%8B%B1%E9%9B%84%E4%BC%A0/5678" TargetMode="Externa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baike.baidu.com/item/%E9%83%AD%E9%9D%96/5280" TargetMode="Externa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763688" y="699542"/>
            <a:ext cx="5544616" cy="1323439"/>
          </a:xfrm>
          <a:prstGeom prst="rect">
            <a:avLst/>
          </a:prstGeom>
          <a:noFill/>
        </p:spPr>
        <p:txBody>
          <a:bodyPr wrap="square" rtlCol="0">
            <a:prstTxWarp prst="textTriangleInverted">
              <a:avLst/>
            </a:prstTxWarp>
            <a:spAutoFit/>
            <a:scene3d>
              <a:camera prst="orthographicFront"/>
              <a:lightRig rig="threePt" dir="t"/>
            </a:scene3d>
            <a:sp3d extrusionH="57150">
              <a:bevelT w="69850" h="38100" prst="cross"/>
            </a:sp3d>
          </a:bodyPr>
          <a:lstStyle/>
          <a:p>
            <a:r>
              <a:rPr lang="zh-CN" altLang="en-US" sz="8000" dirty="0" smtClean="0">
                <a:effectLst>
                  <a:glow rad="63500">
                    <a:schemeClr val="accent4">
                      <a:satMod val="175000"/>
                      <a:alpha val="40000"/>
                    </a:schemeClr>
                  </a:glow>
                  <a:innerShdw blurRad="63500" dist="50800" dir="13500000">
                    <a:prstClr val="black">
                      <a:alpha val="50000"/>
                    </a:prstClr>
                  </a:innerShdw>
                  <a:reflection blurRad="6350" stA="55000" endA="300" endPos="45500" dir="5400000" sy="-100000" algn="bl" rotWithShape="0"/>
                </a:effectLst>
                <a:latin typeface="华文行楷" pitchFamily="2" charset="-122"/>
                <a:ea typeface="华文行楷" pitchFamily="2" charset="-122"/>
              </a:rPr>
              <a:t>射雕英雄传</a:t>
            </a:r>
            <a:endParaRPr lang="zh-CN" altLang="en-US" sz="8000" dirty="0">
              <a:effectLst>
                <a:glow rad="63500">
                  <a:schemeClr val="accent4">
                    <a:satMod val="175000"/>
                    <a:alpha val="40000"/>
                  </a:schemeClr>
                </a:glow>
                <a:innerShdw blurRad="63500" dist="50800" dir="13500000">
                  <a:prstClr val="black">
                    <a:alpha val="50000"/>
                  </a:prstClr>
                </a:innerShdw>
                <a:reflection blurRad="6350" stA="55000" endA="300" endPos="45500" dir="5400000" sy="-100000" algn="bl" rotWithShape="0"/>
              </a:effectLst>
              <a:latin typeface="华文行楷" pitchFamily="2" charset="-122"/>
              <a:ea typeface="华文行楷" pitchFamily="2" charset="-122"/>
            </a:endParaRPr>
          </a:p>
        </p:txBody>
      </p:sp>
      <p:pic>
        <p:nvPicPr>
          <p:cNvPr id="40962" name="Picture 2" descr="C:\Users\Administrator\Desktop\u=1533914401,918712681&amp;fm=27&amp;gp=0.jpg"/>
          <p:cNvPicPr>
            <a:picLocks noChangeAspect="1" noChangeArrowheads="1"/>
          </p:cNvPicPr>
          <p:nvPr/>
        </p:nvPicPr>
        <p:blipFill>
          <a:blip r:embed="rId2" cstate="print"/>
          <a:srcRect r="28192"/>
          <a:stretch>
            <a:fillRect/>
          </a:stretch>
        </p:blipFill>
        <p:spPr bwMode="auto">
          <a:xfrm flipH="1">
            <a:off x="5376679" y="1995686"/>
            <a:ext cx="3767321" cy="3147814"/>
          </a:xfrm>
          <a:prstGeom prst="snip1Rect">
            <a:avLst/>
          </a:prstGeom>
          <a:noFill/>
        </p:spPr>
      </p:pic>
    </p:spTree>
    <p:extLst>
      <p:ext uri="{BB962C8B-B14F-4D97-AF65-F5344CB8AC3E}">
        <p14:creationId xmlns="" xmlns:p14="http://schemas.microsoft.com/office/powerpoint/2010/main" val="3649613086"/>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6000" advTm="0">
        <p15:prstTrans prst="curtains"/>
      </p:transition>
    </mc:Choice>
    <mc:Fallback>
      <p:transition spd="slow" advTm="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000" y="195486"/>
            <a:ext cx="4355976" cy="4801314"/>
          </a:xfrm>
          <a:prstGeom prst="rect">
            <a:avLst/>
          </a:prstGeom>
        </p:spPr>
        <p:txBody>
          <a:bodyPr wrap="square">
            <a:spAutoFit/>
          </a:bodyPr>
          <a:lstStyle/>
          <a:p>
            <a:r>
              <a:rPr lang="zh-CN" altLang="en-US" dirty="0" smtClean="0">
                <a:latin typeface="黑体" pitchFamily="49" charset="-122"/>
                <a:ea typeface="黑体" pitchFamily="49" charset="-122"/>
              </a:rPr>
              <a:t>郭靖闻听事情真相，心中愧疚万分，便四处奔走寻访黄蓉下落，结果却是音信皆无。</a:t>
            </a:r>
          </a:p>
          <a:p>
            <a:r>
              <a:rPr lang="zh-CN" altLang="en-US" dirty="0" smtClean="0">
                <a:latin typeface="黑体" pitchFamily="49" charset="-122"/>
                <a:ea typeface="黑体" pitchFamily="49" charset="-122"/>
              </a:rPr>
              <a:t>半年以后，郭靖寻访到了蒙古大漠，正赶上成吉思汗西征花剌子模，为了擒杀杀父仇人完颜洪烈，郭靖请命出征，被成吉思汗任命为右军统帅。不久黄蓉、欧阳锋也先后来到西征军中，郭靖为让欧阳锋不伤害黄蓉，答应抓到他后三次饶他不死。后郭靖、黄蓉联手与欧阳锋展开恶斗，数次将他擒获，接着郭靖又依黄蓉之计，在攻打花剌子模都城撒麻尔罕的战斗中立下巨功。成吉思汗西征成功，遂产生了南下攻宋的野心，郭靖不愿与自己的父母之邦作战，决心与母连夜逃离蒙古，不料却被成吉思汗察觉，母子被擒，李萍为保儿子忠义，当场自尽，郭靖因哲别、拖雷相助才得以逃离蒙古。</a:t>
            </a:r>
          </a:p>
        </p:txBody>
      </p:sp>
      <p:pic>
        <p:nvPicPr>
          <p:cNvPr id="3073" name="Picture 1" descr="C:\Users\Administrator\Desktop\下载.jpg"/>
          <p:cNvPicPr>
            <a:picLocks noChangeAspect="1" noChangeArrowheads="1"/>
          </p:cNvPicPr>
          <p:nvPr/>
        </p:nvPicPr>
        <p:blipFill>
          <a:blip r:embed="rId2" cstate="print"/>
          <a:srcRect b="10768"/>
          <a:stretch>
            <a:fillRect/>
          </a:stretch>
        </p:blipFill>
        <p:spPr bwMode="auto">
          <a:xfrm>
            <a:off x="179512" y="123478"/>
            <a:ext cx="4258444" cy="25155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4" name="Picture 2" descr="C:\Users\Administrator\Desktop\u=4079279573,3708718474&amp;fm=27&amp;gp=0.jpg"/>
          <p:cNvPicPr>
            <a:picLocks noChangeAspect="1" noChangeArrowheads="1"/>
          </p:cNvPicPr>
          <p:nvPr/>
        </p:nvPicPr>
        <p:blipFill>
          <a:blip r:embed="rId3" cstate="print"/>
          <a:srcRect/>
          <a:stretch>
            <a:fillRect/>
          </a:stretch>
        </p:blipFill>
        <p:spPr bwMode="auto">
          <a:xfrm>
            <a:off x="827584" y="2787773"/>
            <a:ext cx="2160240" cy="23114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60032" y="195486"/>
            <a:ext cx="4032448" cy="4524315"/>
          </a:xfrm>
          <a:prstGeom prst="rect">
            <a:avLst/>
          </a:prstGeom>
        </p:spPr>
        <p:txBody>
          <a:bodyPr wrap="square">
            <a:spAutoFit/>
          </a:bodyPr>
          <a:lstStyle/>
          <a:p>
            <a:r>
              <a:rPr lang="zh-CN" altLang="en-US" dirty="0" smtClean="0">
                <a:latin typeface="黑体" pitchFamily="49" charset="-122"/>
                <a:ea typeface="黑体" pitchFamily="49" charset="-122"/>
              </a:rPr>
              <a:t>郭靖惨遭巨变后，心灰意冷，幸得洪七公、丘处机等启发教导才得以重新振作。第二次华山论剑日期已到，东邪、西毒、北丐以及少年高手郭靖纷纷出手，最后“武功天下第一”被逆练九阴真经已经疯癫的欧阳锋夺得。在华山之巅，郭靖与因误会出走的黄蓉再次相逢，和好如初，最终结为一对武林侠侣</a:t>
            </a:r>
            <a:r>
              <a:rPr lang="zh-CN" altLang="en-US" dirty="0" smtClean="0">
                <a:latin typeface="黑体" pitchFamily="49" charset="-122"/>
                <a:ea typeface="黑体" pitchFamily="49" charset="-122"/>
              </a:rPr>
              <a:t>。</a:t>
            </a:r>
            <a:endParaRPr lang="zh-CN" altLang="en-US" dirty="0" smtClean="0">
              <a:latin typeface="黑体" pitchFamily="49" charset="-122"/>
              <a:ea typeface="黑体" pitchFamily="49" charset="-122"/>
            </a:endParaRPr>
          </a:p>
          <a:p>
            <a:r>
              <a:rPr lang="zh-CN" altLang="en-US" dirty="0" smtClean="0">
                <a:latin typeface="黑体" pitchFamily="49" charset="-122"/>
                <a:ea typeface="黑体" pitchFamily="49" charset="-122"/>
              </a:rPr>
              <a:t>郭、黄二人从华山下来后，得知蒙古即将入侵</a:t>
            </a:r>
            <a:r>
              <a:rPr lang="zh-CN" altLang="en-US" dirty="0" smtClean="0">
                <a:latin typeface="黑体" pitchFamily="49" charset="-122"/>
                <a:ea typeface="黑体" pitchFamily="49" charset="-122"/>
              </a:rPr>
              <a:t>大宋襄阳，</a:t>
            </a:r>
            <a:r>
              <a:rPr lang="zh-CN" altLang="en-US" dirty="0" smtClean="0">
                <a:latin typeface="黑体" pitchFamily="49" charset="-122"/>
                <a:ea typeface="黑体" pitchFamily="49" charset="-122"/>
              </a:rPr>
              <a:t>赶到后随统帅托雷因成吉思汗病重回军蒙古，并再次遏见成吉思汗，郭靖通过与其一番英雄的讨论，使成吉思汗临终犹在思考何为英雄。此后，郭、黄返回桃花岛</a:t>
            </a:r>
            <a:r>
              <a:rPr lang="zh-CN" altLang="en-US" dirty="0" smtClean="0">
                <a:latin typeface="黑体" pitchFamily="49" charset="-122"/>
                <a:ea typeface="黑体" pitchFamily="49" charset="-122"/>
              </a:rPr>
              <a:t>成亲</a:t>
            </a:r>
            <a:r>
              <a:rPr lang="en-US" altLang="zh-CN" dirty="0" smtClean="0">
                <a:latin typeface="黑体" pitchFamily="49" charset="-122"/>
                <a:ea typeface="黑体" pitchFamily="49" charset="-122"/>
              </a:rPr>
              <a:t>.</a:t>
            </a:r>
            <a:endParaRPr lang="zh-CN" altLang="en-US" dirty="0">
              <a:latin typeface="黑体" pitchFamily="49" charset="-122"/>
              <a:ea typeface="黑体" pitchFamily="49" charset="-122"/>
            </a:endParaRPr>
          </a:p>
        </p:txBody>
      </p:sp>
      <p:pic>
        <p:nvPicPr>
          <p:cNvPr id="55298" name="Picture 2" descr="C:\Users\Administrator\Desktop\下载.jpg"/>
          <p:cNvPicPr>
            <a:picLocks noChangeAspect="1" noChangeArrowheads="1"/>
          </p:cNvPicPr>
          <p:nvPr/>
        </p:nvPicPr>
        <p:blipFill>
          <a:blip r:embed="rId2" cstate="print"/>
          <a:srcRect/>
          <a:stretch>
            <a:fillRect/>
          </a:stretch>
        </p:blipFill>
        <p:spPr bwMode="auto">
          <a:xfrm>
            <a:off x="251520" y="1059582"/>
            <a:ext cx="4286250" cy="2962275"/>
          </a:xfrm>
          <a:prstGeom prst="ellipse">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899592" y="267492"/>
          <a:ext cx="7560840" cy="4577385"/>
        </p:xfrm>
        <a:graphic>
          <a:graphicData uri="http://schemas.openxmlformats.org/drawingml/2006/table">
            <a:tbl>
              <a:tblPr/>
              <a:tblGrid>
                <a:gridCol w="642727"/>
                <a:gridCol w="6918113"/>
              </a:tblGrid>
              <a:tr h="400157">
                <a:tc>
                  <a:txBody>
                    <a:bodyPr/>
                    <a:lstStyle/>
                    <a:p>
                      <a:r>
                        <a:rPr lang="en-US" altLang="zh-CN" sz="1200">
                          <a:solidFill>
                            <a:schemeClr val="tx1"/>
                          </a:solidFill>
                          <a:latin typeface="黑体" pitchFamily="49" charset="-122"/>
                          <a:ea typeface="黑体" pitchFamily="49" charset="-122"/>
                        </a:rPr>
                        <a:t>1200</a:t>
                      </a:r>
                      <a:r>
                        <a:rPr lang="zh-CN" altLang="en-US" sz="1200">
                          <a:solidFill>
                            <a:schemeClr val="tx1"/>
                          </a:solidFill>
                          <a:latin typeface="黑体" pitchFamily="49" charset="-122"/>
                          <a:ea typeface="黑体" pitchFamily="49" charset="-122"/>
                        </a:rPr>
                        <a:t>年</a:t>
                      </a:r>
                    </a:p>
                  </a:txBody>
                  <a:tcPr marL="38779" marR="38779" marT="7756" marB="775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r>
                        <a:rPr lang="zh-CN" altLang="en-US" sz="1200">
                          <a:solidFill>
                            <a:schemeClr val="tx1"/>
                          </a:solidFill>
                          <a:latin typeface="黑体" pitchFamily="49" charset="-122"/>
                          <a:ea typeface="黑体" pitchFamily="49" charset="-122"/>
                        </a:rPr>
                        <a:t>第一次华山论剑，王重阳独夺</a:t>
                      </a:r>
                      <a:r>
                        <a:rPr lang="en-US" altLang="zh-CN" sz="1200">
                          <a:solidFill>
                            <a:schemeClr val="tx1"/>
                          </a:solidFill>
                          <a:latin typeface="黑体" pitchFamily="49" charset="-122"/>
                          <a:ea typeface="黑体" pitchFamily="49" charset="-122"/>
                        </a:rPr>
                        <a:t>《</a:t>
                      </a:r>
                      <a:r>
                        <a:rPr lang="zh-CN" altLang="en-US" sz="1200">
                          <a:solidFill>
                            <a:schemeClr val="tx1"/>
                          </a:solidFill>
                          <a:latin typeface="黑体" pitchFamily="49" charset="-122"/>
                          <a:ea typeface="黑体" pitchFamily="49" charset="-122"/>
                        </a:rPr>
                        <a:t>九阴真经</a:t>
                      </a:r>
                      <a:r>
                        <a:rPr lang="en-US" altLang="zh-CN" sz="1200">
                          <a:solidFill>
                            <a:schemeClr val="tx1"/>
                          </a:solidFill>
                          <a:latin typeface="黑体" pitchFamily="49" charset="-122"/>
                          <a:ea typeface="黑体" pitchFamily="49" charset="-122"/>
                        </a:rPr>
                        <a:t>》</a:t>
                      </a:r>
                      <a:r>
                        <a:rPr lang="zh-CN" altLang="en-US" sz="1200">
                          <a:solidFill>
                            <a:schemeClr val="tx1"/>
                          </a:solidFill>
                          <a:latin typeface="黑体" pitchFamily="49" charset="-122"/>
                          <a:ea typeface="黑体" pitchFamily="49" charset="-122"/>
                        </a:rPr>
                        <a:t>。</a:t>
                      </a:r>
                    </a:p>
                  </a:txBody>
                  <a:tcPr marL="38779" marR="38779" marT="7756" marB="775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r>
              <a:tr h="400157">
                <a:tc>
                  <a:txBody>
                    <a:bodyPr/>
                    <a:lstStyle/>
                    <a:p>
                      <a:r>
                        <a:rPr lang="en-US" altLang="zh-CN" sz="1200">
                          <a:solidFill>
                            <a:schemeClr val="tx1"/>
                          </a:solidFill>
                          <a:latin typeface="黑体" pitchFamily="49" charset="-122"/>
                          <a:ea typeface="黑体" pitchFamily="49" charset="-122"/>
                        </a:rPr>
                        <a:t>1201</a:t>
                      </a:r>
                      <a:r>
                        <a:rPr lang="zh-CN" altLang="en-US" sz="1200">
                          <a:solidFill>
                            <a:schemeClr val="tx1"/>
                          </a:solidFill>
                          <a:latin typeface="黑体" pitchFamily="49" charset="-122"/>
                          <a:ea typeface="黑体" pitchFamily="49" charset="-122"/>
                        </a:rPr>
                        <a:t>年</a:t>
                      </a:r>
                    </a:p>
                  </a:txBody>
                  <a:tcPr marL="38779" marR="38779" marT="7756" marB="775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r>
                        <a:rPr lang="zh-CN" altLang="en-US" sz="1200">
                          <a:solidFill>
                            <a:schemeClr val="tx1"/>
                          </a:solidFill>
                          <a:latin typeface="黑体" pitchFamily="49" charset="-122"/>
                          <a:ea typeface="黑体" pitchFamily="49" charset="-122"/>
                        </a:rPr>
                        <a:t>王重阳拜访段智兴；瑛姑结识周伯通；王重阳仙逝；欧阳锋抢</a:t>
                      </a:r>
                      <a:r>
                        <a:rPr lang="en-US" altLang="zh-CN" sz="1200">
                          <a:solidFill>
                            <a:schemeClr val="tx1"/>
                          </a:solidFill>
                          <a:latin typeface="黑体" pitchFamily="49" charset="-122"/>
                          <a:ea typeface="黑体" pitchFamily="49" charset="-122"/>
                        </a:rPr>
                        <a:t>《</a:t>
                      </a:r>
                      <a:r>
                        <a:rPr lang="zh-CN" altLang="en-US" sz="1200">
                          <a:solidFill>
                            <a:schemeClr val="tx1"/>
                          </a:solidFill>
                          <a:latin typeface="黑体" pitchFamily="49" charset="-122"/>
                          <a:ea typeface="黑体" pitchFamily="49" charset="-122"/>
                        </a:rPr>
                        <a:t>九阴真经</a:t>
                      </a:r>
                      <a:r>
                        <a:rPr lang="en-US" altLang="zh-CN" sz="1200">
                          <a:solidFill>
                            <a:schemeClr val="tx1"/>
                          </a:solidFill>
                          <a:latin typeface="黑体" pitchFamily="49" charset="-122"/>
                          <a:ea typeface="黑体" pitchFamily="49" charset="-122"/>
                        </a:rPr>
                        <a:t>》</a:t>
                      </a:r>
                      <a:r>
                        <a:rPr lang="zh-CN" altLang="en-US" sz="1200">
                          <a:solidFill>
                            <a:schemeClr val="tx1"/>
                          </a:solidFill>
                          <a:latin typeface="黑体" pitchFamily="49" charset="-122"/>
                          <a:ea typeface="黑体" pitchFamily="49" charset="-122"/>
                        </a:rPr>
                        <a:t>；</a:t>
                      </a:r>
                    </a:p>
                    <a:p>
                      <a:r>
                        <a:rPr lang="zh-CN" altLang="en-US" sz="1200">
                          <a:solidFill>
                            <a:schemeClr val="tx1"/>
                          </a:solidFill>
                          <a:latin typeface="黑体" pitchFamily="49" charset="-122"/>
                          <a:ea typeface="黑体" pitchFamily="49" charset="-122"/>
                        </a:rPr>
                        <a:t>周伯通初遇黄药师，自毁真经下册。</a:t>
                      </a:r>
                    </a:p>
                  </a:txBody>
                  <a:tcPr marL="38779" marR="38779" marT="7756" marB="775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r>
              <a:tr h="400157">
                <a:tc>
                  <a:txBody>
                    <a:bodyPr/>
                    <a:lstStyle/>
                    <a:p>
                      <a:r>
                        <a:rPr lang="en-US" altLang="zh-CN" sz="1200">
                          <a:solidFill>
                            <a:schemeClr val="tx1"/>
                          </a:solidFill>
                          <a:latin typeface="黑体" pitchFamily="49" charset="-122"/>
                          <a:ea typeface="黑体" pitchFamily="49" charset="-122"/>
                        </a:rPr>
                        <a:t>1202</a:t>
                      </a:r>
                      <a:r>
                        <a:rPr lang="zh-CN" altLang="en-US" sz="1200">
                          <a:solidFill>
                            <a:schemeClr val="tx1"/>
                          </a:solidFill>
                          <a:latin typeface="黑体" pitchFamily="49" charset="-122"/>
                          <a:ea typeface="黑体" pitchFamily="49" charset="-122"/>
                        </a:rPr>
                        <a:t>年</a:t>
                      </a:r>
                    </a:p>
                  </a:txBody>
                  <a:tcPr marL="38779" marR="38779" marT="7756" marB="775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r>
                        <a:rPr lang="zh-CN" altLang="en-US" sz="1200">
                          <a:solidFill>
                            <a:schemeClr val="tx1"/>
                          </a:solidFill>
                          <a:latin typeface="黑体" pitchFamily="49" charset="-122"/>
                          <a:ea typeface="黑体" pitchFamily="49" charset="-122"/>
                        </a:rPr>
                        <a:t>瑛姑生子；段智兴病倒；瑛姑</a:t>
                      </a:r>
                      <a:r>
                        <a:rPr lang="en-US" altLang="zh-CN" sz="1200">
                          <a:solidFill>
                            <a:schemeClr val="tx1"/>
                          </a:solidFill>
                          <a:latin typeface="黑体" pitchFamily="49" charset="-122"/>
                          <a:ea typeface="黑体" pitchFamily="49" charset="-122"/>
                        </a:rPr>
                        <a:t>1201</a:t>
                      </a:r>
                      <a:r>
                        <a:rPr lang="zh-CN" altLang="en-US" sz="1200">
                          <a:solidFill>
                            <a:schemeClr val="tx1"/>
                          </a:solidFill>
                          <a:latin typeface="黑体" pitchFamily="49" charset="-122"/>
                          <a:ea typeface="黑体" pitchFamily="49" charset="-122"/>
                        </a:rPr>
                        <a:t>年怀孕，十月怀胎，于</a:t>
                      </a:r>
                      <a:r>
                        <a:rPr lang="en-US" altLang="zh-CN" sz="1200">
                          <a:solidFill>
                            <a:schemeClr val="tx1"/>
                          </a:solidFill>
                          <a:latin typeface="黑体" pitchFamily="49" charset="-122"/>
                          <a:ea typeface="黑体" pitchFamily="49" charset="-122"/>
                        </a:rPr>
                        <a:t>1202</a:t>
                      </a:r>
                      <a:r>
                        <a:rPr lang="zh-CN" altLang="en-US" sz="1200">
                          <a:solidFill>
                            <a:schemeClr val="tx1"/>
                          </a:solidFill>
                          <a:latin typeface="黑体" pitchFamily="49" charset="-122"/>
                          <a:ea typeface="黑体" pitchFamily="49" charset="-122"/>
                        </a:rPr>
                        <a:t>年生子属情理之中。</a:t>
                      </a:r>
                    </a:p>
                  </a:txBody>
                  <a:tcPr marL="38779" marR="38779" marT="7756" marB="775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r>
              <a:tr h="400157">
                <a:tc>
                  <a:txBody>
                    <a:bodyPr/>
                    <a:lstStyle/>
                    <a:p>
                      <a:r>
                        <a:rPr lang="en-US" altLang="zh-CN" sz="1200">
                          <a:solidFill>
                            <a:schemeClr val="tx1"/>
                          </a:solidFill>
                          <a:latin typeface="黑体" pitchFamily="49" charset="-122"/>
                          <a:ea typeface="黑体" pitchFamily="49" charset="-122"/>
                        </a:rPr>
                        <a:t>1204</a:t>
                      </a:r>
                      <a:r>
                        <a:rPr lang="zh-CN" altLang="en-US" sz="1200">
                          <a:solidFill>
                            <a:schemeClr val="tx1"/>
                          </a:solidFill>
                          <a:latin typeface="黑体" pitchFamily="49" charset="-122"/>
                          <a:ea typeface="黑体" pitchFamily="49" charset="-122"/>
                        </a:rPr>
                        <a:t>年</a:t>
                      </a:r>
                    </a:p>
                  </a:txBody>
                  <a:tcPr marL="38779" marR="38779" marT="7756" marB="775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r>
                        <a:rPr lang="zh-CN" altLang="en-US" sz="1200">
                          <a:solidFill>
                            <a:schemeClr val="tx1"/>
                          </a:solidFill>
                          <a:latin typeface="黑体" pitchFamily="49" charset="-122"/>
                          <a:ea typeface="黑体" pitchFamily="49" charset="-122"/>
                        </a:rPr>
                        <a:t>裘千仞伤害瑛姑之子；两年有余，这时应该是</a:t>
                      </a:r>
                      <a:r>
                        <a:rPr lang="en-US" altLang="zh-CN" sz="1200">
                          <a:solidFill>
                            <a:schemeClr val="tx1"/>
                          </a:solidFill>
                          <a:latin typeface="黑体" pitchFamily="49" charset="-122"/>
                          <a:ea typeface="黑体" pitchFamily="49" charset="-122"/>
                        </a:rPr>
                        <a:t>1204</a:t>
                      </a:r>
                      <a:r>
                        <a:rPr lang="zh-CN" altLang="en-US" sz="1200">
                          <a:solidFill>
                            <a:schemeClr val="tx1"/>
                          </a:solidFill>
                          <a:latin typeface="黑体" pitchFamily="49" charset="-122"/>
                          <a:ea typeface="黑体" pitchFamily="49" charset="-122"/>
                        </a:rPr>
                        <a:t>年了。</a:t>
                      </a:r>
                    </a:p>
                  </a:txBody>
                  <a:tcPr marL="38779" marR="38779" marT="7756" marB="775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r>
              <a:tr h="400157">
                <a:tc>
                  <a:txBody>
                    <a:bodyPr/>
                    <a:lstStyle/>
                    <a:p>
                      <a:r>
                        <a:rPr lang="en-US" altLang="zh-CN" sz="1200">
                          <a:solidFill>
                            <a:schemeClr val="tx1"/>
                          </a:solidFill>
                          <a:latin typeface="黑体" pitchFamily="49" charset="-122"/>
                          <a:ea typeface="黑体" pitchFamily="49" charset="-122"/>
                        </a:rPr>
                        <a:t>1205</a:t>
                      </a:r>
                      <a:r>
                        <a:rPr lang="zh-CN" altLang="en-US" sz="1200">
                          <a:solidFill>
                            <a:schemeClr val="tx1"/>
                          </a:solidFill>
                          <a:latin typeface="黑体" pitchFamily="49" charset="-122"/>
                          <a:ea typeface="黑体" pitchFamily="49" charset="-122"/>
                        </a:rPr>
                        <a:t>年</a:t>
                      </a:r>
                    </a:p>
                  </a:txBody>
                  <a:tcPr marL="38779" marR="38779" marT="7756" marB="775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r>
                        <a:rPr lang="en-US" altLang="zh-CN" sz="1200">
                          <a:solidFill>
                            <a:schemeClr val="tx1"/>
                          </a:solidFill>
                          <a:latin typeface="黑体" pitchFamily="49" charset="-122"/>
                          <a:ea typeface="黑体" pitchFamily="49" charset="-122"/>
                        </a:rPr>
                        <a:t>1</a:t>
                      </a:r>
                      <a:r>
                        <a:rPr lang="zh-CN" altLang="en-US" sz="1200">
                          <a:solidFill>
                            <a:schemeClr val="tx1"/>
                          </a:solidFill>
                          <a:latin typeface="黑体" pitchFamily="49" charset="-122"/>
                          <a:ea typeface="黑体" pitchFamily="49" charset="-122"/>
                        </a:rPr>
                        <a:t>、丘处机刺杀王道乾，结交郭、杨二位好友：射雕故事开始；</a:t>
                      </a:r>
                    </a:p>
                    <a:p>
                      <a:r>
                        <a:rPr lang="en-US" altLang="zh-CN" sz="1200">
                          <a:solidFill>
                            <a:schemeClr val="tx1"/>
                          </a:solidFill>
                          <a:latin typeface="黑体" pitchFamily="49" charset="-122"/>
                          <a:ea typeface="黑体" pitchFamily="49" charset="-122"/>
                        </a:rPr>
                        <a:t>2</a:t>
                      </a:r>
                      <a:r>
                        <a:rPr lang="zh-CN" altLang="en-US" sz="1200">
                          <a:solidFill>
                            <a:schemeClr val="tx1"/>
                          </a:solidFill>
                          <a:latin typeface="黑体" pitchFamily="49" charset="-122"/>
                          <a:ea typeface="黑体" pitchFamily="49" charset="-122"/>
                        </a:rPr>
                        <a:t>、郭靖、杨康出生。</a:t>
                      </a:r>
                    </a:p>
                  </a:txBody>
                  <a:tcPr marL="38779" marR="38779" marT="7756" marB="775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r>
              <a:tr h="975972">
                <a:tc>
                  <a:txBody>
                    <a:bodyPr/>
                    <a:lstStyle/>
                    <a:p>
                      <a:r>
                        <a:rPr lang="en-US" altLang="zh-CN" sz="1200">
                          <a:solidFill>
                            <a:schemeClr val="tx1"/>
                          </a:solidFill>
                          <a:latin typeface="黑体" pitchFamily="49" charset="-122"/>
                          <a:ea typeface="黑体" pitchFamily="49" charset="-122"/>
                        </a:rPr>
                        <a:t>1208</a:t>
                      </a:r>
                      <a:r>
                        <a:rPr lang="zh-CN" altLang="en-US" sz="1200">
                          <a:solidFill>
                            <a:schemeClr val="tx1"/>
                          </a:solidFill>
                          <a:latin typeface="黑体" pitchFamily="49" charset="-122"/>
                          <a:ea typeface="黑体" pitchFamily="49" charset="-122"/>
                        </a:rPr>
                        <a:t>年</a:t>
                      </a:r>
                    </a:p>
                  </a:txBody>
                  <a:tcPr marL="38779" marR="38779" marT="7756" marB="775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r>
                        <a:rPr lang="en-US" altLang="zh-CN" sz="1200">
                          <a:solidFill>
                            <a:schemeClr val="tx1"/>
                          </a:solidFill>
                          <a:latin typeface="黑体" pitchFamily="49" charset="-122"/>
                          <a:ea typeface="黑体" pitchFamily="49" charset="-122"/>
                        </a:rPr>
                        <a:t>1</a:t>
                      </a:r>
                      <a:r>
                        <a:rPr lang="zh-CN" altLang="en-US" sz="1200">
                          <a:solidFill>
                            <a:schemeClr val="tx1"/>
                          </a:solidFill>
                          <a:latin typeface="黑体" pitchFamily="49" charset="-122"/>
                          <a:ea typeface="黑体" pitchFamily="49" charset="-122"/>
                        </a:rPr>
                        <a:t>、黄蓉出生；书中交代郭靖</a:t>
                      </a:r>
                      <a:r>
                        <a:rPr lang="en-US" altLang="zh-CN" sz="1200">
                          <a:solidFill>
                            <a:schemeClr val="tx1"/>
                          </a:solidFill>
                          <a:latin typeface="黑体" pitchFamily="49" charset="-122"/>
                          <a:ea typeface="黑体" pitchFamily="49" charset="-122"/>
                        </a:rPr>
                        <a:t>16</a:t>
                      </a:r>
                      <a:r>
                        <a:rPr lang="zh-CN" altLang="en-US" sz="1200">
                          <a:solidFill>
                            <a:schemeClr val="tx1"/>
                          </a:solidFill>
                          <a:latin typeface="黑体" pitchFamily="49" charset="-122"/>
                          <a:ea typeface="黑体" pitchFamily="49" charset="-122"/>
                        </a:rPr>
                        <a:t>岁时遇见马钰，并且和他学了两年的内功，然后为了赴</a:t>
                      </a:r>
                      <a:r>
                        <a:rPr lang="en-US" altLang="zh-CN" sz="1200">
                          <a:solidFill>
                            <a:schemeClr val="tx1"/>
                          </a:solidFill>
                          <a:latin typeface="黑体" pitchFamily="49" charset="-122"/>
                          <a:ea typeface="黑体" pitchFamily="49" charset="-122"/>
                        </a:rPr>
                        <a:t>18</a:t>
                      </a:r>
                      <a:r>
                        <a:rPr lang="zh-CN" altLang="en-US" sz="1200">
                          <a:solidFill>
                            <a:schemeClr val="tx1"/>
                          </a:solidFill>
                          <a:latin typeface="黑体" pitchFamily="49" charset="-122"/>
                          <a:ea typeface="黑体" pitchFamily="49" charset="-122"/>
                        </a:rPr>
                        <a:t>年之约南下中原，于赴约年龄也相符，得出郭靖此时恰好</a:t>
                      </a:r>
                      <a:r>
                        <a:rPr lang="en-US" altLang="zh-CN" sz="1200">
                          <a:solidFill>
                            <a:schemeClr val="tx1"/>
                          </a:solidFill>
                          <a:latin typeface="黑体" pitchFamily="49" charset="-122"/>
                          <a:ea typeface="黑体" pitchFamily="49" charset="-122"/>
                        </a:rPr>
                        <a:t>18</a:t>
                      </a:r>
                      <a:r>
                        <a:rPr lang="zh-CN" altLang="en-US" sz="1200">
                          <a:solidFill>
                            <a:schemeClr val="tx1"/>
                          </a:solidFill>
                          <a:latin typeface="黑体" pitchFamily="49" charset="-122"/>
                          <a:ea typeface="黑体" pitchFamily="49" charset="-122"/>
                        </a:rPr>
                        <a:t>岁，即</a:t>
                      </a:r>
                      <a:r>
                        <a:rPr lang="en-US" altLang="zh-CN" sz="1200">
                          <a:solidFill>
                            <a:schemeClr val="tx1"/>
                          </a:solidFill>
                          <a:latin typeface="黑体" pitchFamily="49" charset="-122"/>
                          <a:ea typeface="黑体" pitchFamily="49" charset="-122"/>
                        </a:rPr>
                        <a:t>1223</a:t>
                      </a:r>
                      <a:r>
                        <a:rPr lang="zh-CN" altLang="en-US" sz="1200">
                          <a:solidFill>
                            <a:schemeClr val="tx1"/>
                          </a:solidFill>
                          <a:latin typeface="黑体" pitchFamily="49" charset="-122"/>
                          <a:ea typeface="黑体" pitchFamily="49" charset="-122"/>
                        </a:rPr>
                        <a:t>年；</a:t>
                      </a:r>
                    </a:p>
                    <a:p>
                      <a:r>
                        <a:rPr lang="en-US" altLang="zh-CN" sz="1200">
                          <a:solidFill>
                            <a:schemeClr val="tx1"/>
                          </a:solidFill>
                          <a:latin typeface="黑体" pitchFamily="49" charset="-122"/>
                          <a:ea typeface="黑体" pitchFamily="49" charset="-122"/>
                        </a:rPr>
                        <a:t>2</a:t>
                      </a:r>
                      <a:r>
                        <a:rPr lang="zh-CN" altLang="en-US" sz="1200">
                          <a:solidFill>
                            <a:schemeClr val="tx1"/>
                          </a:solidFill>
                          <a:latin typeface="黑体" pitchFamily="49" charset="-122"/>
                          <a:ea typeface="黑体" pitchFamily="49" charset="-122"/>
                        </a:rPr>
                        <a:t>、周伯通来桃花岛索要</a:t>
                      </a:r>
                      <a:r>
                        <a:rPr lang="en-US" altLang="zh-CN" sz="1200">
                          <a:solidFill>
                            <a:schemeClr val="tx1"/>
                          </a:solidFill>
                          <a:latin typeface="黑体" pitchFamily="49" charset="-122"/>
                          <a:ea typeface="黑体" pitchFamily="49" charset="-122"/>
                        </a:rPr>
                        <a:t>《</a:t>
                      </a:r>
                      <a:r>
                        <a:rPr lang="zh-CN" altLang="en-US" sz="1200">
                          <a:solidFill>
                            <a:schemeClr val="tx1"/>
                          </a:solidFill>
                          <a:latin typeface="黑体" pitchFamily="49" charset="-122"/>
                          <a:ea typeface="黑体" pitchFamily="49" charset="-122"/>
                        </a:rPr>
                        <a:t>九阴真经</a:t>
                      </a:r>
                      <a:r>
                        <a:rPr lang="en-US" altLang="zh-CN" sz="1200">
                          <a:solidFill>
                            <a:schemeClr val="tx1"/>
                          </a:solidFill>
                          <a:latin typeface="黑体" pitchFamily="49" charset="-122"/>
                          <a:ea typeface="黑体" pitchFamily="49" charset="-122"/>
                        </a:rPr>
                        <a:t>》</a:t>
                      </a:r>
                      <a:r>
                        <a:rPr lang="zh-CN" altLang="en-US" sz="1200">
                          <a:solidFill>
                            <a:schemeClr val="tx1"/>
                          </a:solidFill>
                          <a:latin typeface="黑体" pitchFamily="49" charset="-122"/>
                          <a:ea typeface="黑体" pitchFamily="49" charset="-122"/>
                        </a:rPr>
                        <a:t>；郭靖在桃花岛初遇周伯通时为</a:t>
                      </a:r>
                      <a:r>
                        <a:rPr lang="en-US" altLang="zh-CN" sz="1200">
                          <a:solidFill>
                            <a:schemeClr val="tx1"/>
                          </a:solidFill>
                          <a:latin typeface="黑体" pitchFamily="49" charset="-122"/>
                          <a:ea typeface="黑体" pitchFamily="49" charset="-122"/>
                        </a:rPr>
                        <a:t>1223</a:t>
                      </a:r>
                      <a:r>
                        <a:rPr lang="zh-CN" altLang="en-US" sz="1200">
                          <a:solidFill>
                            <a:schemeClr val="tx1"/>
                          </a:solidFill>
                          <a:latin typeface="黑体" pitchFamily="49" charset="-122"/>
                          <a:ea typeface="黑体" pitchFamily="49" charset="-122"/>
                        </a:rPr>
                        <a:t>年，周伯通不止一次说过在桃花岛上已经住了十五年，由此可推断周伯通是</a:t>
                      </a:r>
                      <a:r>
                        <a:rPr lang="en-US" altLang="zh-CN" sz="1200">
                          <a:solidFill>
                            <a:schemeClr val="tx1"/>
                          </a:solidFill>
                          <a:latin typeface="黑体" pitchFamily="49" charset="-122"/>
                          <a:ea typeface="黑体" pitchFamily="49" charset="-122"/>
                        </a:rPr>
                        <a:t>1208</a:t>
                      </a:r>
                      <a:r>
                        <a:rPr lang="zh-CN" altLang="en-US" sz="1200">
                          <a:solidFill>
                            <a:schemeClr val="tx1"/>
                          </a:solidFill>
                          <a:latin typeface="黑体" pitchFamily="49" charset="-122"/>
                          <a:ea typeface="黑体" pitchFamily="49" charset="-122"/>
                        </a:rPr>
                        <a:t>年来到桃花岛。</a:t>
                      </a:r>
                    </a:p>
                  </a:txBody>
                  <a:tcPr marL="38779" marR="38779" marT="7756" marB="775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r>
              <a:tr h="400157">
                <a:tc>
                  <a:txBody>
                    <a:bodyPr/>
                    <a:lstStyle/>
                    <a:p>
                      <a:r>
                        <a:rPr lang="en-US" altLang="zh-CN" sz="1200">
                          <a:solidFill>
                            <a:schemeClr val="tx1"/>
                          </a:solidFill>
                          <a:latin typeface="黑体" pitchFamily="49" charset="-122"/>
                          <a:ea typeface="黑体" pitchFamily="49" charset="-122"/>
                        </a:rPr>
                        <a:t>1211</a:t>
                      </a:r>
                      <a:r>
                        <a:rPr lang="zh-CN" altLang="en-US" sz="1200">
                          <a:solidFill>
                            <a:schemeClr val="tx1"/>
                          </a:solidFill>
                          <a:latin typeface="黑体" pitchFamily="49" charset="-122"/>
                          <a:ea typeface="黑体" pitchFamily="49" charset="-122"/>
                        </a:rPr>
                        <a:t>年</a:t>
                      </a:r>
                    </a:p>
                  </a:txBody>
                  <a:tcPr marL="38779" marR="38779" marT="7756" marB="775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r>
                        <a:rPr lang="zh-CN" altLang="en-US" sz="1200">
                          <a:solidFill>
                            <a:schemeClr val="tx1"/>
                          </a:solidFill>
                          <a:latin typeface="黑体" pitchFamily="49" charset="-122"/>
                          <a:ea typeface="黑体" pitchFamily="49" charset="-122"/>
                        </a:rPr>
                        <a:t>江南七怪北上蒙古寻郭靖，并斗黑风双煞，陈玄风死，张阿生死，郭靖拜江南六怪为师。</a:t>
                      </a:r>
                    </a:p>
                  </a:txBody>
                  <a:tcPr marL="38779" marR="38779" marT="7756" marB="775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r>
              <a:tr h="400157">
                <a:tc>
                  <a:txBody>
                    <a:bodyPr/>
                    <a:lstStyle/>
                    <a:p>
                      <a:r>
                        <a:rPr lang="en-US" altLang="zh-CN" sz="1200">
                          <a:solidFill>
                            <a:schemeClr val="tx1"/>
                          </a:solidFill>
                          <a:latin typeface="黑体" pitchFamily="49" charset="-122"/>
                          <a:ea typeface="黑体" pitchFamily="49" charset="-122"/>
                        </a:rPr>
                        <a:t>1223</a:t>
                      </a:r>
                      <a:r>
                        <a:rPr lang="zh-CN" altLang="en-US" sz="1200">
                          <a:solidFill>
                            <a:schemeClr val="tx1"/>
                          </a:solidFill>
                          <a:latin typeface="黑体" pitchFamily="49" charset="-122"/>
                          <a:ea typeface="黑体" pitchFamily="49" charset="-122"/>
                        </a:rPr>
                        <a:t>年</a:t>
                      </a:r>
                    </a:p>
                  </a:txBody>
                  <a:tcPr marL="38779" marR="38779" marT="7756" marB="775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r>
                        <a:rPr lang="zh-CN" altLang="en-US" sz="1200">
                          <a:solidFill>
                            <a:schemeClr val="tx1"/>
                          </a:solidFill>
                          <a:latin typeface="黑体" pitchFamily="49" charset="-122"/>
                          <a:ea typeface="黑体" pitchFamily="49" charset="-122"/>
                        </a:rPr>
                        <a:t>射雕一书描写的重点，多数事件发生在此年。岳阳大会、铁掌峰、会一灯、烟雨楼、铁枪庙等等。杨康身死。</a:t>
                      </a:r>
                    </a:p>
                  </a:txBody>
                  <a:tcPr marL="38779" marR="38779" marT="7756" marB="775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r>
              <a:tr h="400157">
                <a:tc>
                  <a:txBody>
                    <a:bodyPr/>
                    <a:lstStyle/>
                    <a:p>
                      <a:r>
                        <a:rPr lang="en-US" altLang="zh-CN" sz="1200">
                          <a:solidFill>
                            <a:schemeClr val="tx1"/>
                          </a:solidFill>
                          <a:latin typeface="黑体" pitchFamily="49" charset="-122"/>
                          <a:ea typeface="黑体" pitchFamily="49" charset="-122"/>
                        </a:rPr>
                        <a:t>1224</a:t>
                      </a:r>
                      <a:r>
                        <a:rPr lang="zh-CN" altLang="en-US" sz="1200">
                          <a:solidFill>
                            <a:schemeClr val="tx1"/>
                          </a:solidFill>
                          <a:latin typeface="黑体" pitchFamily="49" charset="-122"/>
                          <a:ea typeface="黑体" pitchFamily="49" charset="-122"/>
                        </a:rPr>
                        <a:t>年</a:t>
                      </a:r>
                    </a:p>
                  </a:txBody>
                  <a:tcPr marL="38779" marR="38779" marT="7756" marB="775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r>
                        <a:rPr lang="zh-CN" altLang="en-US" sz="1200">
                          <a:solidFill>
                            <a:schemeClr val="tx1"/>
                          </a:solidFill>
                          <a:latin typeface="黑体" pitchFamily="49" charset="-122"/>
                          <a:ea typeface="黑体" pitchFamily="49" charset="-122"/>
                        </a:rPr>
                        <a:t>郭靖随成吉思汗大军西征，攻打花剌子模。杨过出生。</a:t>
                      </a:r>
                    </a:p>
                  </a:txBody>
                  <a:tcPr marL="38779" marR="38779" marT="7756" marB="775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r>
              <a:tr h="400157">
                <a:tc>
                  <a:txBody>
                    <a:bodyPr/>
                    <a:lstStyle/>
                    <a:p>
                      <a:r>
                        <a:rPr lang="en-US" altLang="zh-CN" sz="1200">
                          <a:solidFill>
                            <a:schemeClr val="tx1"/>
                          </a:solidFill>
                          <a:latin typeface="黑体" pitchFamily="49" charset="-122"/>
                          <a:ea typeface="黑体" pitchFamily="49" charset="-122"/>
                        </a:rPr>
                        <a:t>1225</a:t>
                      </a:r>
                      <a:r>
                        <a:rPr lang="zh-CN" altLang="en-US" sz="1200">
                          <a:solidFill>
                            <a:schemeClr val="tx1"/>
                          </a:solidFill>
                          <a:latin typeface="黑体" pitchFamily="49" charset="-122"/>
                          <a:ea typeface="黑体" pitchFamily="49" charset="-122"/>
                        </a:rPr>
                        <a:t>年</a:t>
                      </a:r>
                    </a:p>
                  </a:txBody>
                  <a:tcPr marL="38779" marR="38779" marT="7756" marB="775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r>
                        <a:rPr lang="zh-CN" altLang="en-US" sz="1200" dirty="0">
                          <a:solidFill>
                            <a:schemeClr val="tx1"/>
                          </a:solidFill>
                          <a:latin typeface="黑体" pitchFamily="49" charset="-122"/>
                          <a:ea typeface="黑体" pitchFamily="49" charset="-122"/>
                        </a:rPr>
                        <a:t>第二次华山论剑；成吉思汗逝世；射雕故事结束。</a:t>
                      </a:r>
                    </a:p>
                  </a:txBody>
                  <a:tcPr marL="38779" marR="38779" marT="7756" marB="7756">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Users\Thinkpad\Desktop\PNG\1_0002_图层-5-副本.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267494"/>
            <a:ext cx="2017491" cy="1864977"/>
          </a:xfrm>
          <a:prstGeom prst="rect">
            <a:avLst/>
          </a:prstGeom>
          <a:noFill/>
          <a:extLst>
            <a:ext uri="{909E8E84-426E-40DD-AFC4-6F175D3DCCD1}">
              <a14:hiddenFill xmlns="" xmlns:a14="http://schemas.microsoft.com/office/drawing/2010/main">
                <a:solidFill>
                  <a:srgbClr val="FFFFFF"/>
                </a:solidFill>
              </a14:hiddenFill>
            </a:ext>
          </a:extLst>
        </p:spPr>
      </p:pic>
      <p:sp>
        <p:nvSpPr>
          <p:cNvPr id="4" name="矩形 3"/>
          <p:cNvSpPr/>
          <p:nvPr/>
        </p:nvSpPr>
        <p:spPr>
          <a:xfrm>
            <a:off x="732848" y="353281"/>
            <a:ext cx="494046" cy="461665"/>
          </a:xfrm>
          <a:prstGeom prst="rect">
            <a:avLst/>
          </a:prstGeom>
        </p:spPr>
        <p:txBody>
          <a:bodyPr wrap="none">
            <a:spAutoFit/>
          </a:bodyPr>
          <a:lstStyle/>
          <a:p>
            <a:r>
              <a:rPr lang="zh-CN" altLang="en-US" sz="2400" dirty="0" smtClean="0">
                <a:latin typeface="叶根友毛笔行书简体" pitchFamily="2" charset="-122"/>
                <a:ea typeface="叶根友毛笔行书简体" pitchFamily="2" charset="-122"/>
              </a:rPr>
              <a:t>叁</a:t>
            </a:r>
            <a:endParaRPr lang="zh-CN" altLang="en-US" sz="2400" dirty="0">
              <a:latin typeface="叶根友毛笔行书简体" pitchFamily="2" charset="-122"/>
              <a:ea typeface="叶根友毛笔行书简体" pitchFamily="2" charset="-122"/>
            </a:endParaRPr>
          </a:p>
        </p:txBody>
      </p:sp>
      <p:sp>
        <p:nvSpPr>
          <p:cNvPr id="5" name="TextBox 4"/>
          <p:cNvSpPr txBox="1"/>
          <p:nvPr/>
        </p:nvSpPr>
        <p:spPr>
          <a:xfrm>
            <a:off x="432048" y="915566"/>
            <a:ext cx="1089874" cy="390941"/>
          </a:xfrm>
          <a:prstGeom prst="rect">
            <a:avLst/>
          </a:prstGeom>
          <a:noFill/>
        </p:spPr>
        <p:txBody>
          <a:bodyPr wrap="square" rtlCol="0">
            <a:spAutoFit/>
          </a:bodyPr>
          <a:lstStyle/>
          <a:p>
            <a:pPr algn="ctr">
              <a:lnSpc>
                <a:spcPct val="125000"/>
              </a:lnSpc>
            </a:pPr>
            <a:r>
              <a:rPr lang="zh-CN" altLang="en-US" b="1" dirty="0" smtClean="0">
                <a:latin typeface="黑体" pitchFamily="49" charset="-122"/>
                <a:ea typeface="黑体" pitchFamily="49" charset="-122"/>
              </a:rPr>
              <a:t>人物</a:t>
            </a:r>
            <a:endParaRPr lang="zh-CN" altLang="en-US" b="1" dirty="0">
              <a:latin typeface="黑体" pitchFamily="49" charset="-122"/>
              <a:ea typeface="黑体" pitchFamily="49" charset="-122"/>
            </a:endParaRPr>
          </a:p>
        </p:txBody>
      </p:sp>
      <p:pic>
        <p:nvPicPr>
          <p:cNvPr id="56323" name="Picture 3" descr="C:\Users\Administrator\Desktop\u=2768933376,2032673880&amp;fm=27&amp;gp=0.jpg"/>
          <p:cNvPicPr>
            <a:picLocks noChangeAspect="1" noChangeArrowheads="1"/>
          </p:cNvPicPr>
          <p:nvPr/>
        </p:nvPicPr>
        <p:blipFill>
          <a:blip r:embed="rId3" cstate="print"/>
          <a:srcRect r="32944"/>
          <a:stretch>
            <a:fillRect/>
          </a:stretch>
        </p:blipFill>
        <p:spPr bwMode="auto">
          <a:xfrm>
            <a:off x="179512" y="2355726"/>
            <a:ext cx="2160240" cy="236896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perspectiveHeroicExtremeRightFacing"/>
            <a:lightRig rig="twoPt" dir="t">
              <a:rot lat="0" lon="0" rev="7800000"/>
            </a:lightRig>
          </a:scene3d>
          <a:sp3d contourW="6350">
            <a:bevelT w="50800" h="16510"/>
            <a:contourClr>
              <a:srgbClr val="C0C0C0"/>
            </a:contourClr>
          </a:sp3d>
        </p:spPr>
      </p:pic>
      <p:pic>
        <p:nvPicPr>
          <p:cNvPr id="56324" name="Picture 4" descr="C:\Users\Administrator\Desktop\u=845074712,2260262557&amp;fm=27&amp;gp=0.jpg"/>
          <p:cNvPicPr>
            <a:picLocks noChangeAspect="1" noChangeArrowheads="1"/>
          </p:cNvPicPr>
          <p:nvPr/>
        </p:nvPicPr>
        <p:blipFill>
          <a:blip r:embed="rId4" cstate="print"/>
          <a:srcRect/>
          <a:stretch>
            <a:fillRect/>
          </a:stretch>
        </p:blipFill>
        <p:spPr bwMode="auto">
          <a:xfrm>
            <a:off x="6012160" y="2643758"/>
            <a:ext cx="2976331" cy="223224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矩形 8"/>
          <p:cNvSpPr/>
          <p:nvPr/>
        </p:nvSpPr>
        <p:spPr>
          <a:xfrm>
            <a:off x="2051720" y="309593"/>
            <a:ext cx="6336704" cy="3693319"/>
          </a:xfrm>
          <a:prstGeom prst="rect">
            <a:avLst/>
          </a:prstGeom>
        </p:spPr>
        <p:txBody>
          <a:bodyPr wrap="square">
            <a:spAutoFit/>
          </a:bodyPr>
          <a:lstStyle/>
          <a:p>
            <a:r>
              <a:rPr lang="zh-CN" altLang="en-US" dirty="0" smtClean="0">
                <a:latin typeface="黑体" pitchFamily="49" charset="-122"/>
                <a:ea typeface="黑体" pitchFamily="49" charset="-122"/>
              </a:rPr>
              <a:t>天下为怀</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苍生为念是侠的最高理想</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在民族冲突极其尖锐时</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郭靖把人民的苦难放在第一位</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他的仁心义胆是以天下百姓的生死存亡与民族国家的安危祸福为念</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从而大义凛然</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大气磅礴。而且这一位大英雄令人钦佩之处不仅在于他战胜了自己天生资质愚钝</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以博大胸怀与坚强意志练成了绝世的武功</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而且在于他超越了一己的私家恩怨</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成为了一个奋不顾身甚至</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知其不可为而为之</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的挽救民族危亡的大英雄。民族精神是一个民族赖以生存和发展的精神支撑</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一个民族如果没有民族精神的支撑</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就会失去动力</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根本</a:t>
            </a:r>
            <a:r>
              <a:rPr lang="zh-CN" altLang="en-US" dirty="0" smtClean="0">
                <a:latin typeface="黑体" pitchFamily="49" charset="-122"/>
                <a:ea typeface="黑体" pitchFamily="49" charset="-122"/>
              </a:rPr>
              <a:t>谈不上</a:t>
            </a:r>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屹立</a:t>
            </a:r>
            <a:r>
              <a:rPr lang="zh-CN" altLang="en-US" dirty="0" smtClean="0">
                <a:latin typeface="黑体" pitchFamily="49" charset="-122"/>
                <a:ea typeface="黑体" pitchFamily="49" charset="-122"/>
              </a:rPr>
              <a:t>于世界民族之林。民族精神</a:t>
            </a:r>
            <a:r>
              <a:rPr lang="zh-CN" altLang="en-US" dirty="0" smtClean="0">
                <a:latin typeface="黑体" pitchFamily="49" charset="-122"/>
                <a:ea typeface="黑体" pitchFamily="49" charset="-122"/>
              </a:rPr>
              <a:t>不仅</a:t>
            </a:r>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体现</a:t>
            </a:r>
            <a:r>
              <a:rPr lang="zh-CN" altLang="en-US" dirty="0" smtClean="0">
                <a:latin typeface="黑体" pitchFamily="49" charset="-122"/>
                <a:ea typeface="黑体" pitchFamily="49" charset="-122"/>
              </a:rPr>
              <a:t>在中国人民的奋斗历程和奋斗</a:t>
            </a:r>
            <a:r>
              <a:rPr lang="zh-CN" altLang="en-US" dirty="0" smtClean="0">
                <a:latin typeface="黑体" pitchFamily="49" charset="-122"/>
                <a:ea typeface="黑体" pitchFamily="49" charset="-122"/>
              </a:rPr>
              <a:t>业</a:t>
            </a:r>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绩</a:t>
            </a:r>
            <a:r>
              <a:rPr lang="zh-CN" altLang="en-US" dirty="0" smtClean="0">
                <a:latin typeface="黑体" pitchFamily="49" charset="-122"/>
                <a:ea typeface="黑体" pitchFamily="49" charset="-122"/>
              </a:rPr>
              <a:t>中</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也体现在像金庸武侠小说人物</a:t>
            </a:r>
            <a:r>
              <a:rPr lang="zh-CN" altLang="en-US" dirty="0" smtClean="0">
                <a:latin typeface="黑体" pitchFamily="49" charset="-122"/>
                <a:ea typeface="黑体" pitchFamily="49" charset="-122"/>
              </a:rPr>
              <a:t>郭</a:t>
            </a:r>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靖</a:t>
            </a:r>
            <a:r>
              <a:rPr lang="zh-CN" altLang="en-US" dirty="0" smtClean="0">
                <a:latin typeface="黑体" pitchFamily="49" charset="-122"/>
                <a:ea typeface="黑体" pitchFamily="49" charset="-122"/>
              </a:rPr>
              <a:t>这样的侠义英雄身上。</a:t>
            </a:r>
            <a:endParaRPr lang="zh-CN" altLang="en-US" dirty="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3"/>
          <p:cNvSpPr txBox="1">
            <a:spLocks noChangeArrowheads="1"/>
          </p:cNvSpPr>
          <p:nvPr/>
        </p:nvSpPr>
        <p:spPr bwMode="auto">
          <a:xfrm>
            <a:off x="899592" y="1635646"/>
            <a:ext cx="7286384" cy="8310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8" tIns="45724" rIns="91448" bIns="45724">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zh-CN" altLang="en-US" sz="4800" dirty="0" smtClean="0">
                <a:latin typeface="叶根友毛笔行书简体" pitchFamily="2" charset="-122"/>
                <a:ea typeface="叶根友毛笔行书简体" pitchFamily="2" charset="-122"/>
              </a:rPr>
              <a:t>感谢您的聆听！</a:t>
            </a:r>
            <a:endParaRPr lang="zh-CN" altLang="en-US" sz="4800" dirty="0">
              <a:latin typeface="叶根友毛笔行书简体" pitchFamily="2" charset="-122"/>
              <a:ea typeface="叶根友毛笔行书简体" pitchFamily="2" charset="-122"/>
            </a:endParaRPr>
          </a:p>
        </p:txBody>
      </p:sp>
      <p:pic>
        <p:nvPicPr>
          <p:cNvPr id="8" name="Picture 272" descr="28"/>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63979" y="946987"/>
            <a:ext cx="1931653" cy="147591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6852973"/>
      </p:ext>
    </p:extLst>
  </p:cSld>
  <p:clrMapOvr>
    <a:masterClrMapping/>
  </p:clrMapOvr>
  <mc:AlternateContent xmlns:mc="http://schemas.openxmlformats.org/markup-compatibility/2006">
    <mc:Choice xmlns=""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accel="50000" fill="hold" nodeType="withEffect">
                                  <p:stCondLst>
                                    <p:cond delay="1000"/>
                                  </p:stCondLst>
                                  <p:childTnLst>
                                    <p:animMotion origin="layout" path="M -0.04583 0.00093 L 0.5467 0.00093 " pathEditMode="relative" rAng="0" ptsTypes="AA">
                                      <p:cBhvr>
                                        <p:cTn id="9" dur="2500" fill="hold"/>
                                        <p:tgtEl>
                                          <p:spTgt spid="8"/>
                                        </p:tgtEl>
                                        <p:attrNameLst>
                                          <p:attrName>ppt_x</p:attrName>
                                          <p:attrName>ppt_y</p:attrName>
                                        </p:attrNameLst>
                                      </p:cBhvr>
                                      <p:rCtr x="29618" y="0"/>
                                    </p:animMotion>
                                  </p:childTnLst>
                                </p:cTn>
                              </p:par>
                              <p:par>
                                <p:cTn id="10" presetID="22" presetClass="entr" presetSubtype="8" fill="hold" grpId="0" nodeType="withEffect">
                                  <p:stCondLst>
                                    <p:cond delay="100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3250"/>
                                        <p:tgtEl>
                                          <p:spTgt spid="7"/>
                                        </p:tgtEl>
                                      </p:cBhvr>
                                    </p:animEffect>
                                  </p:childTnLst>
                                </p:cTn>
                              </p:par>
                              <p:par>
                                <p:cTn id="13" presetID="10" presetClass="exit" presetSubtype="0" fill="hold" nodeType="withEffect">
                                  <p:stCondLst>
                                    <p:cond delay="4300"/>
                                  </p:stCondLst>
                                  <p:childTnLst>
                                    <p:animEffect transition="out" filter="fade">
                                      <p:cBhvr>
                                        <p:cTn id="14" dur="1000"/>
                                        <p:tgtEl>
                                          <p:spTgt spid="8"/>
                                        </p:tgtEl>
                                      </p:cBhvr>
                                    </p:animEffect>
                                    <p:set>
                                      <p:cBhvr>
                                        <p:cTn id="15"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70"/>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56220" y="744512"/>
            <a:ext cx="7088188" cy="3625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7" descr="69"/>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932383" y="738162"/>
            <a:ext cx="300037" cy="3633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1683940" y="1925419"/>
            <a:ext cx="5976664" cy="1689373"/>
          </a:xfrm>
          <a:prstGeom prst="rect">
            <a:avLst/>
          </a:prstGeom>
          <a:noFill/>
        </p:spPr>
        <p:txBody>
          <a:bodyPr wrap="square" rtlCol="0">
            <a:spAutoFit/>
          </a:bodyPr>
          <a:lstStyle/>
          <a:p>
            <a:pPr>
              <a:lnSpc>
                <a:spcPct val="150000"/>
              </a:lnSpc>
            </a:pP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hlinkClick r:id="rId5"/>
              </a:rPr>
              <a:t>射雕英雄传</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是</a:t>
            </a:r>
            <a:r>
              <a:rPr lang="en-US" altLang="zh-CN" dirty="0" smtClean="0">
                <a:latin typeface="黑体" pitchFamily="49" charset="-122"/>
                <a:ea typeface="黑体" pitchFamily="49" charset="-122"/>
              </a:rPr>
              <a:t>1957</a:t>
            </a:r>
            <a:r>
              <a:rPr lang="zh-CN" altLang="en-US" dirty="0" smtClean="0">
                <a:latin typeface="黑体" pitchFamily="49" charset="-122"/>
                <a:ea typeface="黑体" pitchFamily="49" charset="-122"/>
              </a:rPr>
              <a:t>年香港</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商报</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出版的武侠小说，作者是</a:t>
            </a:r>
            <a:r>
              <a:rPr lang="zh-CN" altLang="en-US" dirty="0" smtClean="0">
                <a:latin typeface="黑体" pitchFamily="49" charset="-122"/>
                <a:ea typeface="黑体" pitchFamily="49" charset="-122"/>
                <a:hlinkClick r:id="rId6"/>
              </a:rPr>
              <a:t>金庸</a:t>
            </a:r>
            <a:r>
              <a:rPr lang="zh-CN" altLang="en-US" dirty="0" smtClean="0">
                <a:latin typeface="黑体" pitchFamily="49" charset="-122"/>
                <a:ea typeface="黑体" pitchFamily="49" charset="-122"/>
              </a:rPr>
              <a:t>。该书讲述了</a:t>
            </a:r>
            <a:r>
              <a:rPr lang="zh-CN" altLang="en-US" dirty="0" smtClean="0">
                <a:latin typeface="黑体" pitchFamily="49" charset="-122"/>
                <a:ea typeface="黑体" pitchFamily="49" charset="-122"/>
                <a:hlinkClick r:id="rId7"/>
              </a:rPr>
              <a:t>郭靖</a:t>
            </a:r>
            <a:r>
              <a:rPr lang="zh-CN" altLang="en-US" dirty="0" smtClean="0">
                <a:latin typeface="黑体" pitchFamily="49" charset="-122"/>
                <a:ea typeface="黑体" pitchFamily="49" charset="-122"/>
              </a:rPr>
              <a:t>背负着家恨国仇闯入江湖，在红颜知己黄蓉的帮助下通过无数历练，最终成长为“侠之大者”的民族英雄的武林故事。</a:t>
            </a:r>
            <a:endParaRPr lang="zh-CN" altLang="en-US" dirty="0">
              <a:latin typeface="黑体" pitchFamily="49" charset="-122"/>
              <a:ea typeface="黑体" pitchFamily="49" charset="-122"/>
            </a:endParaRPr>
          </a:p>
        </p:txBody>
      </p:sp>
      <p:grpSp>
        <p:nvGrpSpPr>
          <p:cNvPr id="7" name="组合 6"/>
          <p:cNvGrpSpPr/>
          <p:nvPr/>
        </p:nvGrpSpPr>
        <p:grpSpPr>
          <a:xfrm>
            <a:off x="1467916" y="1016818"/>
            <a:ext cx="3120648" cy="864096"/>
            <a:chOff x="2133600" y="1618754"/>
            <a:chExt cx="3120648" cy="864096"/>
          </a:xfrm>
        </p:grpSpPr>
        <p:pic>
          <p:nvPicPr>
            <p:cNvPr id="8" name="Picture 271" descr="21"/>
            <p:cNvPicPr>
              <a:picLocks noChangeAspect="1" noChangeArrowheads="1"/>
            </p:cNvPicPr>
            <p:nvPr/>
          </p:nvPicPr>
          <p:blipFill>
            <a:blip r:embed="rId8" cstate="print">
              <a:lum contrast="-32000"/>
              <a:extLst>
                <a:ext uri="{28A0092B-C50C-407E-A947-70E740481C1C}">
                  <a14:useLocalDpi xmlns="" xmlns:a14="http://schemas.microsoft.com/office/drawing/2010/main" val="0"/>
                </a:ext>
              </a:extLst>
            </a:blip>
            <a:srcRect/>
            <a:stretch>
              <a:fillRect/>
            </a:stretch>
          </p:blipFill>
          <p:spPr bwMode="auto">
            <a:xfrm>
              <a:off x="2133600" y="1618754"/>
              <a:ext cx="3120648" cy="8640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217"/>
            <p:cNvSpPr>
              <a:spLocks noChangeArrowheads="1"/>
            </p:cNvSpPr>
            <p:nvPr/>
          </p:nvSpPr>
          <p:spPr bwMode="auto">
            <a:xfrm>
              <a:off x="2728646" y="1746315"/>
              <a:ext cx="1860966" cy="564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81640" tIns="40820" rIns="81640" bIns="40820" anchor="ctr">
              <a:spAutoFit/>
            </a:bodyPr>
            <a:lstStyle/>
            <a:p>
              <a:pPr algn="l" defTabSz="815975">
                <a:lnSpc>
                  <a:spcPct val="120000"/>
                </a:lnSpc>
              </a:pPr>
              <a:r>
                <a:rPr kumimoji="1" lang="zh-CN" altLang="en-US" sz="2800" baseline="0" dirty="0" smtClean="0">
                  <a:solidFill>
                    <a:srgbClr val="FFFFFF"/>
                  </a:solidFill>
                  <a:latin typeface="叶根友毛笔行书简体" pitchFamily="2" charset="-122"/>
                  <a:ea typeface="叶根友毛笔行书简体" pitchFamily="2" charset="-122"/>
                </a:rPr>
                <a:t>前 言</a:t>
              </a:r>
              <a:endParaRPr kumimoji="1" lang="zh-CN" altLang="en-US" sz="2800" baseline="0" dirty="0">
                <a:solidFill>
                  <a:srgbClr val="FFFFFF"/>
                </a:solidFill>
                <a:latin typeface="叶根友毛笔行书简体" pitchFamily="2" charset="-122"/>
                <a:ea typeface="叶根友毛笔行书简体" pitchFamily="2" charset="-122"/>
              </a:endParaRPr>
            </a:p>
          </p:txBody>
        </p:sp>
      </p:grpSp>
    </p:spTree>
    <p:extLst>
      <p:ext uri="{BB962C8B-B14F-4D97-AF65-F5344CB8AC3E}">
        <p14:creationId xmlns="" xmlns:p14="http://schemas.microsoft.com/office/powerpoint/2010/main" val="3832939091"/>
      </p:ext>
    </p:extLst>
  </p:cSld>
  <p:clrMapOvr>
    <a:masterClrMapping/>
  </p:clrMapOvr>
  <mc:AlternateContent xmlns:mc="http://schemas.openxmlformats.org/markup-compatibility/2006">
    <mc:Choice xmlns=""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2000"/>
                                        <p:tgtEl>
                                          <p:spTgt spid="2"/>
                                        </p:tgtEl>
                                      </p:cBhvr>
                                    </p:animEffect>
                                  </p:childTnLst>
                                </p:cTn>
                              </p:par>
                            </p:childTnLst>
                          </p:cTn>
                        </p:par>
                        <p:par>
                          <p:cTn id="15" fill="hold">
                            <p:stCondLst>
                              <p:cond delay="3000"/>
                            </p:stCondLst>
                            <p:childTnLst>
                              <p:par>
                                <p:cTn id="16" presetID="16" presetClass="entr" presetSubtype="21"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1000"/>
                                        <p:tgtEl>
                                          <p:spTgt spid="7"/>
                                        </p:tgtEl>
                                      </p:cBhvr>
                                    </p:animEffect>
                                  </p:childTnLst>
                                </p:cTn>
                              </p:par>
                            </p:childTnLst>
                          </p:cTn>
                        </p:par>
                        <p:par>
                          <p:cTn id="19" fill="hold">
                            <p:stCondLst>
                              <p:cond delay="4000"/>
                            </p:stCondLst>
                            <p:childTnLst>
                              <p:par>
                                <p:cTn id="20" presetID="55"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1000" fill="hold"/>
                                        <p:tgtEl>
                                          <p:spTgt spid="5"/>
                                        </p:tgtEl>
                                        <p:attrNameLst>
                                          <p:attrName>ppt_w</p:attrName>
                                        </p:attrNameLst>
                                      </p:cBhvr>
                                      <p:tavLst>
                                        <p:tav tm="0">
                                          <p:val>
                                            <p:strVal val="#ppt_w*0.70"/>
                                          </p:val>
                                        </p:tav>
                                        <p:tav tm="100000">
                                          <p:val>
                                            <p:strVal val="#ppt_w"/>
                                          </p:val>
                                        </p:tav>
                                      </p:tavLst>
                                    </p:anim>
                                    <p:anim calcmode="lin" valueType="num">
                                      <p:cBhvr>
                                        <p:cTn id="23" dur="1000" fill="hold"/>
                                        <p:tgtEl>
                                          <p:spTgt spid="5"/>
                                        </p:tgtEl>
                                        <p:attrNameLst>
                                          <p:attrName>ppt_h</p:attrName>
                                        </p:attrNameLst>
                                      </p:cBhvr>
                                      <p:tavLst>
                                        <p:tav tm="0">
                                          <p:val>
                                            <p:strVal val="#ppt_h"/>
                                          </p:val>
                                        </p:tav>
                                        <p:tav tm="100000">
                                          <p:val>
                                            <p:strVal val="#ppt_h"/>
                                          </p:val>
                                        </p:tav>
                                      </p:tavLst>
                                    </p:anim>
                                    <p:animEffect transition="in" filter="fade">
                                      <p:cBhvr>
                                        <p:cTn id="2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3" descr="C:\Users\Thinkpad\Desktop\PNG\1_0002_图层-5-副本.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14510" y="2243601"/>
            <a:ext cx="2017491" cy="1864977"/>
          </a:xfrm>
          <a:prstGeom prst="rect">
            <a:avLst/>
          </a:prstGeom>
          <a:noFill/>
          <a:extLst>
            <a:ext uri="{909E8E84-426E-40DD-AFC4-6F175D3DCCD1}">
              <a14:hiddenFill xmlns="" xmlns:a14="http://schemas.microsoft.com/office/drawing/2010/main">
                <a:solidFill>
                  <a:srgbClr val="FFFFFF"/>
                </a:solidFill>
              </a14:hiddenFill>
            </a:ext>
          </a:extLst>
        </p:spPr>
      </p:pic>
      <p:sp>
        <p:nvSpPr>
          <p:cNvPr id="23" name="TextBox 22"/>
          <p:cNvSpPr txBox="1"/>
          <p:nvPr/>
        </p:nvSpPr>
        <p:spPr>
          <a:xfrm>
            <a:off x="1403648" y="2931790"/>
            <a:ext cx="1089874" cy="390941"/>
          </a:xfrm>
          <a:prstGeom prst="rect">
            <a:avLst/>
          </a:prstGeom>
          <a:noFill/>
        </p:spPr>
        <p:txBody>
          <a:bodyPr wrap="square" rtlCol="0">
            <a:spAutoFit/>
          </a:bodyPr>
          <a:lstStyle/>
          <a:p>
            <a:pPr algn="ctr">
              <a:lnSpc>
                <a:spcPct val="125000"/>
              </a:lnSpc>
            </a:pPr>
            <a:r>
              <a:rPr lang="zh-CN" altLang="en-US" b="1" dirty="0" smtClean="0">
                <a:latin typeface="黑体" pitchFamily="49" charset="-122"/>
                <a:ea typeface="黑体" pitchFamily="49" charset="-122"/>
              </a:rPr>
              <a:t>作者</a:t>
            </a:r>
            <a:endParaRPr lang="zh-CN" altLang="en-US" b="1" dirty="0">
              <a:latin typeface="黑体" pitchFamily="49" charset="-122"/>
              <a:ea typeface="黑体" pitchFamily="49" charset="-122"/>
            </a:endParaRPr>
          </a:p>
        </p:txBody>
      </p:sp>
      <p:sp>
        <p:nvSpPr>
          <p:cNvPr id="24" name="矩形 23"/>
          <p:cNvSpPr/>
          <p:nvPr/>
        </p:nvSpPr>
        <p:spPr>
          <a:xfrm>
            <a:off x="1648624" y="2349725"/>
            <a:ext cx="494046" cy="461665"/>
          </a:xfrm>
          <a:prstGeom prst="rect">
            <a:avLst/>
          </a:prstGeom>
        </p:spPr>
        <p:txBody>
          <a:bodyPr wrap="none">
            <a:spAutoFit/>
          </a:bodyPr>
          <a:lstStyle/>
          <a:p>
            <a:r>
              <a:rPr lang="zh-CN" altLang="en-US" sz="2400" dirty="0">
                <a:latin typeface="叶根友毛笔行书简体" pitchFamily="2" charset="-122"/>
                <a:ea typeface="叶根友毛笔行书简体" pitchFamily="2" charset="-122"/>
              </a:rPr>
              <a:t>壹</a:t>
            </a:r>
          </a:p>
        </p:txBody>
      </p:sp>
      <p:pic>
        <p:nvPicPr>
          <p:cNvPr id="25" name="Picture 3" descr="C:\Users\Thinkpad\Desktop\PNG\1_0002_图层-5-副本.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02581" y="2275170"/>
            <a:ext cx="2017491" cy="1864977"/>
          </a:xfrm>
          <a:prstGeom prst="rect">
            <a:avLst/>
          </a:prstGeom>
          <a:noFill/>
          <a:extLst>
            <a:ext uri="{909E8E84-426E-40DD-AFC4-6F175D3DCCD1}">
              <a14:hiddenFill xmlns="" xmlns:a14="http://schemas.microsoft.com/office/drawing/2010/main">
                <a:solidFill>
                  <a:srgbClr val="FFFFFF"/>
                </a:solidFill>
              </a14:hiddenFill>
            </a:ext>
          </a:extLst>
        </p:spPr>
      </p:pic>
      <p:sp>
        <p:nvSpPr>
          <p:cNvPr id="26" name="TextBox 25"/>
          <p:cNvSpPr txBox="1"/>
          <p:nvPr/>
        </p:nvSpPr>
        <p:spPr>
          <a:xfrm>
            <a:off x="3684261" y="2816853"/>
            <a:ext cx="1089874" cy="737189"/>
          </a:xfrm>
          <a:prstGeom prst="rect">
            <a:avLst/>
          </a:prstGeom>
          <a:noFill/>
        </p:spPr>
        <p:txBody>
          <a:bodyPr wrap="square" rtlCol="0">
            <a:spAutoFit/>
          </a:bodyPr>
          <a:lstStyle/>
          <a:p>
            <a:pPr algn="ctr">
              <a:lnSpc>
                <a:spcPct val="125000"/>
              </a:lnSpc>
            </a:pPr>
            <a:r>
              <a:rPr lang="zh-CN" altLang="en-US" b="1" dirty="0" smtClean="0">
                <a:latin typeface="黑体" pitchFamily="49" charset="-122"/>
                <a:ea typeface="黑体" pitchFamily="49" charset="-122"/>
              </a:rPr>
              <a:t>故事</a:t>
            </a:r>
            <a:endParaRPr lang="en-US" altLang="zh-CN" b="1" dirty="0" smtClean="0">
              <a:latin typeface="黑体" pitchFamily="49" charset="-122"/>
              <a:ea typeface="黑体" pitchFamily="49" charset="-122"/>
            </a:endParaRPr>
          </a:p>
          <a:p>
            <a:pPr algn="ctr">
              <a:lnSpc>
                <a:spcPct val="125000"/>
              </a:lnSpc>
            </a:pPr>
            <a:r>
              <a:rPr lang="zh-CN" altLang="en-US" b="1" dirty="0" smtClean="0">
                <a:latin typeface="黑体" pitchFamily="49" charset="-122"/>
                <a:ea typeface="黑体" pitchFamily="49" charset="-122"/>
              </a:rPr>
              <a:t>情节</a:t>
            </a:r>
            <a:endParaRPr lang="zh-CN" altLang="en-US" b="1" dirty="0">
              <a:latin typeface="黑体" pitchFamily="49" charset="-122"/>
              <a:ea typeface="黑体" pitchFamily="49" charset="-122"/>
            </a:endParaRPr>
          </a:p>
        </p:txBody>
      </p:sp>
      <p:sp>
        <p:nvSpPr>
          <p:cNvPr id="27" name="矩形 26"/>
          <p:cNvSpPr/>
          <p:nvPr/>
        </p:nvSpPr>
        <p:spPr>
          <a:xfrm>
            <a:off x="3936695" y="2381293"/>
            <a:ext cx="494046" cy="461665"/>
          </a:xfrm>
          <a:prstGeom prst="rect">
            <a:avLst/>
          </a:prstGeom>
        </p:spPr>
        <p:txBody>
          <a:bodyPr wrap="none">
            <a:spAutoFit/>
          </a:bodyPr>
          <a:lstStyle/>
          <a:p>
            <a:r>
              <a:rPr lang="zh-CN" altLang="en-US" sz="2400" dirty="0">
                <a:latin typeface="叶根友毛笔行书简体" pitchFamily="2" charset="-122"/>
                <a:ea typeface="叶根友毛笔行书简体" pitchFamily="2" charset="-122"/>
              </a:rPr>
              <a:t>贰</a:t>
            </a:r>
          </a:p>
        </p:txBody>
      </p:sp>
      <p:pic>
        <p:nvPicPr>
          <p:cNvPr id="28" name="Picture 3" descr="C:\Users\Thinkpad\Desktop\PNG\1_0002_图层-5-副本.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436096" y="2283718"/>
            <a:ext cx="2017491" cy="1864977"/>
          </a:xfrm>
          <a:prstGeom prst="rect">
            <a:avLst/>
          </a:prstGeom>
          <a:noFill/>
          <a:extLst>
            <a:ext uri="{909E8E84-426E-40DD-AFC4-6F175D3DCCD1}">
              <a14:hiddenFill xmlns="" xmlns:a14="http://schemas.microsoft.com/office/drawing/2010/main">
                <a:solidFill>
                  <a:srgbClr val="FFFFFF"/>
                </a:solidFill>
              </a14:hiddenFill>
            </a:ext>
          </a:extLst>
        </p:spPr>
      </p:pic>
      <p:sp>
        <p:nvSpPr>
          <p:cNvPr id="30" name="矩形 29"/>
          <p:cNvSpPr/>
          <p:nvPr/>
        </p:nvSpPr>
        <p:spPr>
          <a:xfrm>
            <a:off x="6168944" y="2369505"/>
            <a:ext cx="494046" cy="461665"/>
          </a:xfrm>
          <a:prstGeom prst="rect">
            <a:avLst/>
          </a:prstGeom>
        </p:spPr>
        <p:txBody>
          <a:bodyPr wrap="none">
            <a:spAutoFit/>
          </a:bodyPr>
          <a:lstStyle/>
          <a:p>
            <a:r>
              <a:rPr lang="zh-CN" altLang="en-US" sz="2400" dirty="0" smtClean="0">
                <a:latin typeface="叶根友毛笔行书简体" pitchFamily="2" charset="-122"/>
                <a:ea typeface="叶根友毛笔行书简体" pitchFamily="2" charset="-122"/>
              </a:rPr>
              <a:t>叁</a:t>
            </a:r>
            <a:endParaRPr lang="zh-CN" altLang="en-US" sz="2400" dirty="0">
              <a:latin typeface="叶根友毛笔行书简体" pitchFamily="2" charset="-122"/>
              <a:ea typeface="叶根友毛笔行书简体" pitchFamily="2" charset="-122"/>
            </a:endParaRPr>
          </a:p>
        </p:txBody>
      </p:sp>
      <p:sp>
        <p:nvSpPr>
          <p:cNvPr id="32" name="TextBox 31"/>
          <p:cNvSpPr txBox="1"/>
          <p:nvPr/>
        </p:nvSpPr>
        <p:spPr>
          <a:xfrm>
            <a:off x="5868144" y="2931790"/>
            <a:ext cx="1089874" cy="390941"/>
          </a:xfrm>
          <a:prstGeom prst="rect">
            <a:avLst/>
          </a:prstGeom>
          <a:noFill/>
        </p:spPr>
        <p:txBody>
          <a:bodyPr wrap="square" rtlCol="0">
            <a:spAutoFit/>
          </a:bodyPr>
          <a:lstStyle/>
          <a:p>
            <a:pPr algn="ctr">
              <a:lnSpc>
                <a:spcPct val="125000"/>
              </a:lnSpc>
            </a:pPr>
            <a:r>
              <a:rPr lang="zh-CN" altLang="en-US" b="1" dirty="0" smtClean="0">
                <a:latin typeface="黑体" pitchFamily="49" charset="-122"/>
                <a:ea typeface="黑体" pitchFamily="49" charset="-122"/>
              </a:rPr>
              <a:t>人物</a:t>
            </a:r>
            <a:endParaRPr lang="zh-CN" altLang="en-US" b="1" dirty="0">
              <a:latin typeface="黑体" pitchFamily="49" charset="-122"/>
              <a:ea typeface="黑体" pitchFamily="49" charset="-122"/>
            </a:endParaRPr>
          </a:p>
        </p:txBody>
      </p:sp>
      <p:grpSp>
        <p:nvGrpSpPr>
          <p:cNvPr id="34" name="组合 33"/>
          <p:cNvGrpSpPr/>
          <p:nvPr/>
        </p:nvGrpSpPr>
        <p:grpSpPr>
          <a:xfrm>
            <a:off x="945803" y="987574"/>
            <a:ext cx="3143657" cy="1180384"/>
            <a:chOff x="945803" y="915566"/>
            <a:chExt cx="3143657" cy="1180384"/>
          </a:xfrm>
        </p:grpSpPr>
        <p:pic>
          <p:nvPicPr>
            <p:cNvPr id="35" name="Picture 2" descr="C:\Users\Thinkpad\Desktop\PNG\1_0001_图层-6.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945803" y="915566"/>
              <a:ext cx="3143657" cy="1180384"/>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矩形 35"/>
            <p:cNvSpPr/>
            <p:nvPr/>
          </p:nvSpPr>
          <p:spPr>
            <a:xfrm>
              <a:off x="1406687" y="1138982"/>
              <a:ext cx="1107996" cy="733342"/>
            </a:xfrm>
            <a:prstGeom prst="rect">
              <a:avLst/>
            </a:prstGeom>
          </p:spPr>
          <p:txBody>
            <a:bodyPr wrap="none">
              <a:spAutoFit/>
            </a:bodyPr>
            <a:lstStyle/>
            <a:p>
              <a:pPr marL="0" marR="0" lvl="0" indent="0" algn="ctr" defTabSz="914400" eaLnBrk="1" fontAlgn="auto" latinLnBrk="0" hangingPunct="1">
                <a:lnSpc>
                  <a:spcPct val="125000"/>
                </a:lnSpc>
                <a:spcBef>
                  <a:spcPts val="0"/>
                </a:spcBef>
                <a:spcAft>
                  <a:spcPts val="0"/>
                </a:spcAft>
                <a:buClrTx/>
                <a:buSzTx/>
                <a:buFontTx/>
                <a:buNone/>
                <a:tabLst/>
                <a:defRPr/>
              </a:pPr>
              <a:r>
                <a:rPr kumimoji="0" lang="zh-CN" altLang="en-US" sz="3600" i="0" u="none" strike="noStrike" kern="0" cap="none" spc="0" normalizeH="0" baseline="0" noProof="0" dirty="0" smtClean="0">
                  <a:ln>
                    <a:noFill/>
                  </a:ln>
                  <a:solidFill>
                    <a:sysClr val="window" lastClr="FFFFFF"/>
                  </a:solidFill>
                  <a:effectLst/>
                  <a:uLnTx/>
                  <a:uFillTx/>
                  <a:latin typeface="叶根友毛笔行书简体" pitchFamily="2" charset="-122"/>
                  <a:ea typeface="叶根友毛笔行书简体" pitchFamily="2" charset="-122"/>
                </a:rPr>
                <a:t>目录</a:t>
              </a:r>
              <a:endParaRPr kumimoji="0" lang="zh-CN" altLang="en-US" sz="3600" i="0" u="none" strike="noStrike" kern="0" cap="none" spc="0" normalizeH="0" baseline="0" noProof="0" dirty="0">
                <a:ln>
                  <a:noFill/>
                </a:ln>
                <a:solidFill>
                  <a:sysClr val="window" lastClr="FFFFFF"/>
                </a:solidFill>
                <a:effectLst/>
                <a:uLnTx/>
                <a:uFillTx/>
                <a:latin typeface="叶根友毛笔行书简体" pitchFamily="2" charset="-122"/>
                <a:ea typeface="叶根友毛笔行书简体" pitchFamily="2" charset="-122"/>
              </a:endParaRPr>
            </a:p>
          </p:txBody>
        </p:sp>
      </p:grpSp>
      <p:pic>
        <p:nvPicPr>
          <p:cNvPr id="37" name="Picture 272" descr="28"/>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878070" y="627534"/>
            <a:ext cx="1579746" cy="1207037"/>
          </a:xfrm>
          <a:prstGeom prst="rect">
            <a:avLst/>
          </a:prstGeom>
          <a:noFill/>
          <a:extLst>
            <a:ext uri="{909E8E84-426E-40DD-AFC4-6F175D3DCCD1}">
              <a14:hiddenFill xmlns="" xmlns:a14="http://schemas.microsoft.com/office/drawing/2010/main">
                <a:solidFill>
                  <a:srgbClr val="FFFFFF"/>
                </a:solidFill>
              </a14:hiddenFill>
            </a:ext>
          </a:extLst>
        </p:spPr>
      </p:pic>
      <p:pic>
        <p:nvPicPr>
          <p:cNvPr id="39" name="Picture 79"/>
          <p:cNvPicPr>
            <a:picLocks noChangeAspect="1" noChangeArrowheads="1"/>
          </p:cNvPicPr>
          <p:nvPr/>
        </p:nvPicPr>
        <p:blipFill>
          <a:blip r:embed="rId6" cstate="print">
            <a:extLst>
              <a:ext uri="{28A0092B-C50C-407E-A947-70E740481C1C}">
                <a14:useLocalDpi xmlns="" xmlns:a14="http://schemas.microsoft.com/office/drawing/2010/main" val="0"/>
              </a:ext>
            </a:extLst>
          </a:blip>
          <a:stretch>
            <a:fillRect/>
          </a:stretch>
        </p:blipFill>
        <p:spPr bwMode="auto">
          <a:xfrm>
            <a:off x="6484617" y="198783"/>
            <a:ext cx="2556840" cy="23037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733384528"/>
      </p:ext>
    </p:extLst>
  </p:cSld>
  <p:clrMapOvr>
    <a:masterClrMapping/>
  </p:clrMapOvr>
  <mc:AlternateContent xmlns:mc="http://schemas.openxmlformats.org/markup-compatibility/2006">
    <mc:Choice xmlns="" xmlns:p14="http://schemas.microsoft.com/office/powerpoint/2010/main" Requires="p14">
      <p:transition spd="slow" p14:dur="1600" advClick="0" advTm="0">
        <p14:prism dir="u" isInverted="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63" presetClass="path" presetSubtype="0" accel="50000" decel="50000" fill="hold" nodeType="afterEffect">
                                  <p:stCondLst>
                                    <p:cond delay="0"/>
                                  </p:stCondLst>
                                  <p:childTnLst>
                                    <p:animMotion origin="layout" path="M -1.66667E-6 1.79685E-6 L 0.24688 1.79685E-6 " pathEditMode="relative" rAng="0" ptsTypes="AA">
                                      <p:cBhvr>
                                        <p:cTn id="10" dur="2750" fill="hold"/>
                                        <p:tgtEl>
                                          <p:spTgt spid="37"/>
                                        </p:tgtEl>
                                        <p:attrNameLst>
                                          <p:attrName>ppt_x</p:attrName>
                                          <p:attrName>ppt_y</p:attrName>
                                        </p:attrNameLst>
                                      </p:cBhvr>
                                      <p:rCtr x="12344" y="0"/>
                                    </p:animMotion>
                                  </p:childTnLst>
                                </p:cTn>
                              </p:par>
                              <p:par>
                                <p:cTn id="11" presetID="22" presetClass="entr" presetSubtype="8"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left)">
                                      <p:cBhvr>
                                        <p:cTn id="13" dur="2750"/>
                                        <p:tgtEl>
                                          <p:spTgt spid="34"/>
                                        </p:tgtEl>
                                      </p:cBhvr>
                                    </p:animEffect>
                                  </p:childTnLst>
                                </p:cTn>
                              </p:par>
                            </p:childTnLst>
                          </p:cTn>
                        </p:par>
                        <p:par>
                          <p:cTn id="14" fill="hold">
                            <p:stCondLst>
                              <p:cond delay="3250"/>
                            </p:stCondLst>
                            <p:childTnLst>
                              <p:par>
                                <p:cTn id="15" presetID="10" presetClass="exit" presetSubtype="0" fill="hold" nodeType="afterEffect">
                                  <p:stCondLst>
                                    <p:cond delay="0"/>
                                  </p:stCondLst>
                                  <p:childTnLst>
                                    <p:animEffect transition="out" filter="fade">
                                      <p:cBhvr>
                                        <p:cTn id="16" dur="500"/>
                                        <p:tgtEl>
                                          <p:spTgt spid="37"/>
                                        </p:tgtEl>
                                      </p:cBhvr>
                                    </p:animEffect>
                                    <p:set>
                                      <p:cBhvr>
                                        <p:cTn id="17" dur="1" fill="hold">
                                          <p:stCondLst>
                                            <p:cond delay="499"/>
                                          </p:stCondLst>
                                        </p:cTn>
                                        <p:tgtEl>
                                          <p:spTgt spid="37"/>
                                        </p:tgtEl>
                                        <p:attrNameLst>
                                          <p:attrName>style.visibility</p:attrName>
                                        </p:attrNameLst>
                                      </p:cBhvr>
                                      <p:to>
                                        <p:strVal val="hidden"/>
                                      </p:to>
                                    </p:set>
                                  </p:childTnLst>
                                </p:cTn>
                              </p:par>
                            </p:childTnLst>
                          </p:cTn>
                        </p:par>
                        <p:par>
                          <p:cTn id="18" fill="hold">
                            <p:stCondLst>
                              <p:cond delay="3750"/>
                            </p:stCondLst>
                            <p:childTnLst>
                              <p:par>
                                <p:cTn id="19" presetID="31" presetClass="entr" presetSubtype="0"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1000" fill="hold"/>
                                        <p:tgtEl>
                                          <p:spTgt spid="20"/>
                                        </p:tgtEl>
                                        <p:attrNameLst>
                                          <p:attrName>ppt_w</p:attrName>
                                        </p:attrNameLst>
                                      </p:cBhvr>
                                      <p:tavLst>
                                        <p:tav tm="0">
                                          <p:val>
                                            <p:fltVal val="0"/>
                                          </p:val>
                                        </p:tav>
                                        <p:tav tm="100000">
                                          <p:val>
                                            <p:strVal val="#ppt_w"/>
                                          </p:val>
                                        </p:tav>
                                      </p:tavLst>
                                    </p:anim>
                                    <p:anim calcmode="lin" valueType="num">
                                      <p:cBhvr>
                                        <p:cTn id="22" dur="1000" fill="hold"/>
                                        <p:tgtEl>
                                          <p:spTgt spid="20"/>
                                        </p:tgtEl>
                                        <p:attrNameLst>
                                          <p:attrName>ppt_h</p:attrName>
                                        </p:attrNameLst>
                                      </p:cBhvr>
                                      <p:tavLst>
                                        <p:tav tm="0">
                                          <p:val>
                                            <p:fltVal val="0"/>
                                          </p:val>
                                        </p:tav>
                                        <p:tav tm="100000">
                                          <p:val>
                                            <p:strVal val="#ppt_h"/>
                                          </p:val>
                                        </p:tav>
                                      </p:tavLst>
                                    </p:anim>
                                    <p:anim calcmode="lin" valueType="num">
                                      <p:cBhvr>
                                        <p:cTn id="23" dur="1000" fill="hold"/>
                                        <p:tgtEl>
                                          <p:spTgt spid="20"/>
                                        </p:tgtEl>
                                        <p:attrNameLst>
                                          <p:attrName>style.rotation</p:attrName>
                                        </p:attrNameLst>
                                      </p:cBhvr>
                                      <p:tavLst>
                                        <p:tav tm="0">
                                          <p:val>
                                            <p:fltVal val="90"/>
                                          </p:val>
                                        </p:tav>
                                        <p:tav tm="100000">
                                          <p:val>
                                            <p:fltVal val="0"/>
                                          </p:val>
                                        </p:tav>
                                      </p:tavLst>
                                    </p:anim>
                                    <p:animEffect transition="in" filter="fade">
                                      <p:cBhvr>
                                        <p:cTn id="24" dur="1000"/>
                                        <p:tgtEl>
                                          <p:spTgt spid="20"/>
                                        </p:tgtEl>
                                      </p:cBhvr>
                                    </p:animEffect>
                                  </p:childTnLst>
                                </p:cTn>
                              </p:par>
                            </p:childTnLst>
                          </p:cTn>
                        </p:par>
                        <p:par>
                          <p:cTn id="25" fill="hold">
                            <p:stCondLst>
                              <p:cond delay="4750"/>
                            </p:stCondLst>
                            <p:childTnLst>
                              <p:par>
                                <p:cTn id="26" presetID="53" presetClass="entr" presetSubtype="16"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5250"/>
                            </p:stCondLst>
                            <p:childTnLst>
                              <p:par>
                                <p:cTn id="32" presetID="10"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750"/>
                                        <p:tgtEl>
                                          <p:spTgt spid="23"/>
                                        </p:tgtEl>
                                      </p:cBhvr>
                                    </p:animEffect>
                                  </p:childTnLst>
                                </p:cTn>
                              </p:par>
                              <p:par>
                                <p:cTn id="35" presetID="3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p:cTn id="37" dur="1000" fill="hold"/>
                                        <p:tgtEl>
                                          <p:spTgt spid="25"/>
                                        </p:tgtEl>
                                        <p:attrNameLst>
                                          <p:attrName>ppt_w</p:attrName>
                                        </p:attrNameLst>
                                      </p:cBhvr>
                                      <p:tavLst>
                                        <p:tav tm="0">
                                          <p:val>
                                            <p:fltVal val="0"/>
                                          </p:val>
                                        </p:tav>
                                        <p:tav tm="100000">
                                          <p:val>
                                            <p:strVal val="#ppt_w"/>
                                          </p:val>
                                        </p:tav>
                                      </p:tavLst>
                                    </p:anim>
                                    <p:anim calcmode="lin" valueType="num">
                                      <p:cBhvr>
                                        <p:cTn id="38" dur="1000" fill="hold"/>
                                        <p:tgtEl>
                                          <p:spTgt spid="25"/>
                                        </p:tgtEl>
                                        <p:attrNameLst>
                                          <p:attrName>ppt_h</p:attrName>
                                        </p:attrNameLst>
                                      </p:cBhvr>
                                      <p:tavLst>
                                        <p:tav tm="0">
                                          <p:val>
                                            <p:fltVal val="0"/>
                                          </p:val>
                                        </p:tav>
                                        <p:tav tm="100000">
                                          <p:val>
                                            <p:strVal val="#ppt_h"/>
                                          </p:val>
                                        </p:tav>
                                      </p:tavLst>
                                    </p:anim>
                                    <p:anim calcmode="lin" valueType="num">
                                      <p:cBhvr>
                                        <p:cTn id="39" dur="1000" fill="hold"/>
                                        <p:tgtEl>
                                          <p:spTgt spid="25"/>
                                        </p:tgtEl>
                                        <p:attrNameLst>
                                          <p:attrName>style.rotation</p:attrName>
                                        </p:attrNameLst>
                                      </p:cBhvr>
                                      <p:tavLst>
                                        <p:tav tm="0">
                                          <p:val>
                                            <p:fltVal val="90"/>
                                          </p:val>
                                        </p:tav>
                                        <p:tav tm="100000">
                                          <p:val>
                                            <p:fltVal val="0"/>
                                          </p:val>
                                        </p:tav>
                                      </p:tavLst>
                                    </p:anim>
                                    <p:animEffect transition="in" filter="fade">
                                      <p:cBhvr>
                                        <p:cTn id="40" dur="1000"/>
                                        <p:tgtEl>
                                          <p:spTgt spid="25"/>
                                        </p:tgtEl>
                                      </p:cBhvr>
                                    </p:animEffect>
                                  </p:childTnLst>
                                </p:cTn>
                              </p:par>
                            </p:childTnLst>
                          </p:cTn>
                        </p:par>
                        <p:par>
                          <p:cTn id="41" fill="hold">
                            <p:stCondLst>
                              <p:cond delay="6250"/>
                            </p:stCondLst>
                            <p:childTnLst>
                              <p:par>
                                <p:cTn id="42" presetID="53" presetClass="entr" presetSubtype="16"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p:cTn id="44" dur="500" fill="hold"/>
                                        <p:tgtEl>
                                          <p:spTgt spid="27"/>
                                        </p:tgtEl>
                                        <p:attrNameLst>
                                          <p:attrName>ppt_w</p:attrName>
                                        </p:attrNameLst>
                                      </p:cBhvr>
                                      <p:tavLst>
                                        <p:tav tm="0">
                                          <p:val>
                                            <p:fltVal val="0"/>
                                          </p:val>
                                        </p:tav>
                                        <p:tav tm="100000">
                                          <p:val>
                                            <p:strVal val="#ppt_w"/>
                                          </p:val>
                                        </p:tav>
                                      </p:tavLst>
                                    </p:anim>
                                    <p:anim calcmode="lin" valueType="num">
                                      <p:cBhvr>
                                        <p:cTn id="45" dur="500" fill="hold"/>
                                        <p:tgtEl>
                                          <p:spTgt spid="27"/>
                                        </p:tgtEl>
                                        <p:attrNameLst>
                                          <p:attrName>ppt_h</p:attrName>
                                        </p:attrNameLst>
                                      </p:cBhvr>
                                      <p:tavLst>
                                        <p:tav tm="0">
                                          <p:val>
                                            <p:fltVal val="0"/>
                                          </p:val>
                                        </p:tav>
                                        <p:tav tm="100000">
                                          <p:val>
                                            <p:strVal val="#ppt_h"/>
                                          </p:val>
                                        </p:tav>
                                      </p:tavLst>
                                    </p:anim>
                                    <p:animEffect transition="in" filter="fade">
                                      <p:cBhvr>
                                        <p:cTn id="46" dur="500"/>
                                        <p:tgtEl>
                                          <p:spTgt spid="27"/>
                                        </p:tgtEl>
                                      </p:cBhvr>
                                    </p:animEffect>
                                  </p:childTnLst>
                                </p:cTn>
                              </p:par>
                            </p:childTnLst>
                          </p:cTn>
                        </p:par>
                        <p:par>
                          <p:cTn id="47" fill="hold">
                            <p:stCondLst>
                              <p:cond delay="675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750"/>
                                        <p:tgtEl>
                                          <p:spTgt spid="26"/>
                                        </p:tgtEl>
                                      </p:cBhvr>
                                    </p:animEffect>
                                  </p:childTnLst>
                                </p:cTn>
                              </p:par>
                              <p:par>
                                <p:cTn id="51" presetID="3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p:cTn id="53" dur="1000" fill="hold"/>
                                        <p:tgtEl>
                                          <p:spTgt spid="28"/>
                                        </p:tgtEl>
                                        <p:attrNameLst>
                                          <p:attrName>ppt_w</p:attrName>
                                        </p:attrNameLst>
                                      </p:cBhvr>
                                      <p:tavLst>
                                        <p:tav tm="0">
                                          <p:val>
                                            <p:fltVal val="0"/>
                                          </p:val>
                                        </p:tav>
                                        <p:tav tm="100000">
                                          <p:val>
                                            <p:strVal val="#ppt_w"/>
                                          </p:val>
                                        </p:tav>
                                      </p:tavLst>
                                    </p:anim>
                                    <p:anim calcmode="lin" valueType="num">
                                      <p:cBhvr>
                                        <p:cTn id="54" dur="1000" fill="hold"/>
                                        <p:tgtEl>
                                          <p:spTgt spid="28"/>
                                        </p:tgtEl>
                                        <p:attrNameLst>
                                          <p:attrName>ppt_h</p:attrName>
                                        </p:attrNameLst>
                                      </p:cBhvr>
                                      <p:tavLst>
                                        <p:tav tm="0">
                                          <p:val>
                                            <p:fltVal val="0"/>
                                          </p:val>
                                        </p:tav>
                                        <p:tav tm="100000">
                                          <p:val>
                                            <p:strVal val="#ppt_h"/>
                                          </p:val>
                                        </p:tav>
                                      </p:tavLst>
                                    </p:anim>
                                    <p:anim calcmode="lin" valueType="num">
                                      <p:cBhvr>
                                        <p:cTn id="55" dur="1000" fill="hold"/>
                                        <p:tgtEl>
                                          <p:spTgt spid="28"/>
                                        </p:tgtEl>
                                        <p:attrNameLst>
                                          <p:attrName>style.rotation</p:attrName>
                                        </p:attrNameLst>
                                      </p:cBhvr>
                                      <p:tavLst>
                                        <p:tav tm="0">
                                          <p:val>
                                            <p:fltVal val="90"/>
                                          </p:val>
                                        </p:tav>
                                        <p:tav tm="100000">
                                          <p:val>
                                            <p:fltVal val="0"/>
                                          </p:val>
                                        </p:tav>
                                      </p:tavLst>
                                    </p:anim>
                                    <p:animEffect transition="in" filter="fade">
                                      <p:cBhvr>
                                        <p:cTn id="56" dur="1000"/>
                                        <p:tgtEl>
                                          <p:spTgt spid="28"/>
                                        </p:tgtEl>
                                      </p:cBhvr>
                                    </p:animEffect>
                                  </p:childTnLst>
                                </p:cTn>
                              </p:par>
                            </p:childTnLst>
                          </p:cTn>
                        </p:par>
                        <p:par>
                          <p:cTn id="57" fill="hold">
                            <p:stCondLst>
                              <p:cond delay="7750"/>
                            </p:stCondLst>
                            <p:childTnLst>
                              <p:par>
                                <p:cTn id="58" presetID="53" presetClass="entr" presetSubtype="16"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Effect transition="in" filter="fade">
                                      <p:cBhvr>
                                        <p:cTn id="62" dur="500"/>
                                        <p:tgtEl>
                                          <p:spTgt spid="30"/>
                                        </p:tgtEl>
                                      </p:cBhvr>
                                    </p:animEffect>
                                  </p:childTnLst>
                                </p:cTn>
                              </p:par>
                            </p:childTnLst>
                          </p:cTn>
                        </p:par>
                        <p:par>
                          <p:cTn id="63" fill="hold">
                            <p:stCondLst>
                              <p:cond delay="8250"/>
                            </p:stCondLst>
                            <p:childTnLst>
                              <p:par>
                                <p:cTn id="64" presetID="10" presetClass="entr" presetSubtype="0" fill="hold" grpId="0" nodeType="after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750"/>
                                        <p:tgtEl>
                                          <p:spTgt spid="32"/>
                                        </p:tgtEl>
                                      </p:cBhvr>
                                    </p:animEffect>
                                  </p:childTnLst>
                                </p:cTn>
                              </p:par>
                            </p:childTnLst>
                          </p:cTn>
                        </p:par>
                        <p:par>
                          <p:cTn id="67" fill="hold">
                            <p:stCondLst>
                              <p:cond delay="9000"/>
                            </p:stCondLst>
                            <p:childTnLst>
                              <p:par>
                                <p:cTn id="68" presetID="22" presetClass="entr" presetSubtype="2" fill="hold" nodeType="after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wipe(right)">
                                      <p:cBhvr>
                                        <p:cTn id="70" dur="8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P spid="27" grpId="0"/>
      <p:bldP spid="30"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07704" y="195486"/>
            <a:ext cx="3672408" cy="2585323"/>
          </a:xfrm>
          <a:prstGeom prst="rect">
            <a:avLst/>
          </a:prstGeom>
        </p:spPr>
        <p:txBody>
          <a:bodyPr wrap="square">
            <a:spAutoFit/>
          </a:bodyPr>
          <a:lstStyle/>
          <a:p>
            <a:r>
              <a:rPr lang="zh-CN" altLang="en-US" dirty="0" smtClean="0">
                <a:latin typeface="黑体" pitchFamily="49" charset="-122"/>
                <a:ea typeface="黑体" pitchFamily="49" charset="-122"/>
              </a:rPr>
              <a:t>原名查良镛，</a:t>
            </a:r>
            <a:r>
              <a:rPr lang="en-US" altLang="zh-CN" dirty="0" smtClean="0">
                <a:latin typeface="黑体" pitchFamily="49" charset="-122"/>
                <a:ea typeface="黑体" pitchFamily="49" charset="-122"/>
              </a:rPr>
              <a:t>1924</a:t>
            </a:r>
            <a:r>
              <a:rPr lang="zh-CN" altLang="en-US" dirty="0" smtClean="0">
                <a:latin typeface="黑体" pitchFamily="49" charset="-122"/>
                <a:ea typeface="黑体" pitchFamily="49" charset="-122"/>
              </a:rPr>
              <a:t>年</a:t>
            </a:r>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月出生于浙江省海宁县。大学主修英文和国际法。曾在上海</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大公报</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、香港</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大公报</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及</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新晚报</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任记者、翻译、编辑，</a:t>
            </a:r>
            <a:r>
              <a:rPr lang="en-US" altLang="zh-CN" dirty="0" smtClean="0">
                <a:latin typeface="黑体" pitchFamily="49" charset="-122"/>
                <a:ea typeface="黑体" pitchFamily="49" charset="-122"/>
              </a:rPr>
              <a:t>1959</a:t>
            </a:r>
            <a:r>
              <a:rPr lang="zh-CN" altLang="en-US" dirty="0" smtClean="0">
                <a:latin typeface="黑体" pitchFamily="49" charset="-122"/>
                <a:ea typeface="黑体" pitchFamily="49" charset="-122"/>
              </a:rPr>
              <a:t>年创办香港</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明报</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，任主编兼社长历</a:t>
            </a:r>
            <a:r>
              <a:rPr lang="en-US" altLang="zh-CN" dirty="0" smtClean="0">
                <a:latin typeface="黑体" pitchFamily="49" charset="-122"/>
                <a:ea typeface="黑体" pitchFamily="49" charset="-122"/>
              </a:rPr>
              <a:t>35</a:t>
            </a:r>
            <a:r>
              <a:rPr lang="zh-CN" altLang="en-US" dirty="0" smtClean="0">
                <a:latin typeface="黑体" pitchFamily="49" charset="-122"/>
                <a:ea typeface="黑体" pitchFamily="49" charset="-122"/>
              </a:rPr>
              <a:t>年，期间创办</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明报月刊</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明报周刊</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、新加坡</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新明日报</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及马来西亚</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新明日报</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等。</a:t>
            </a:r>
            <a:endParaRPr lang="zh-CN" altLang="en-US" dirty="0">
              <a:latin typeface="黑体" pitchFamily="49" charset="-122"/>
              <a:ea typeface="黑体" pitchFamily="49" charset="-122"/>
            </a:endParaRPr>
          </a:p>
        </p:txBody>
      </p:sp>
      <p:pic>
        <p:nvPicPr>
          <p:cNvPr id="3" name="Picture 3" descr="C:\Users\Thinkpad\Desktop\PNG\1_0002_图层-5-副本.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123478"/>
            <a:ext cx="2017491" cy="1864977"/>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489138" y="811667"/>
            <a:ext cx="1089874" cy="390941"/>
          </a:xfrm>
          <a:prstGeom prst="rect">
            <a:avLst/>
          </a:prstGeom>
          <a:noFill/>
        </p:spPr>
        <p:txBody>
          <a:bodyPr wrap="square" rtlCol="0">
            <a:spAutoFit/>
          </a:bodyPr>
          <a:lstStyle/>
          <a:p>
            <a:pPr algn="ctr">
              <a:lnSpc>
                <a:spcPct val="125000"/>
              </a:lnSpc>
            </a:pPr>
            <a:r>
              <a:rPr lang="zh-CN" altLang="en-US" b="1" dirty="0" smtClean="0">
                <a:latin typeface="黑体" pitchFamily="49" charset="-122"/>
                <a:ea typeface="黑体" pitchFamily="49" charset="-122"/>
              </a:rPr>
              <a:t>作者</a:t>
            </a:r>
            <a:endParaRPr lang="zh-CN" altLang="en-US" b="1" dirty="0">
              <a:latin typeface="黑体" pitchFamily="49" charset="-122"/>
              <a:ea typeface="黑体" pitchFamily="49" charset="-122"/>
            </a:endParaRPr>
          </a:p>
        </p:txBody>
      </p:sp>
      <p:sp>
        <p:nvSpPr>
          <p:cNvPr id="5" name="矩形 4"/>
          <p:cNvSpPr/>
          <p:nvPr/>
        </p:nvSpPr>
        <p:spPr>
          <a:xfrm>
            <a:off x="734114" y="229602"/>
            <a:ext cx="494046" cy="461665"/>
          </a:xfrm>
          <a:prstGeom prst="rect">
            <a:avLst/>
          </a:prstGeom>
        </p:spPr>
        <p:txBody>
          <a:bodyPr wrap="none">
            <a:spAutoFit/>
          </a:bodyPr>
          <a:lstStyle/>
          <a:p>
            <a:r>
              <a:rPr lang="zh-CN" altLang="en-US" sz="2400" dirty="0">
                <a:latin typeface="叶根友毛笔行书简体" pitchFamily="2" charset="-122"/>
                <a:ea typeface="叶根友毛笔行书简体" pitchFamily="2" charset="-122"/>
              </a:rPr>
              <a:t>壹</a:t>
            </a:r>
          </a:p>
        </p:txBody>
      </p:sp>
      <p:pic>
        <p:nvPicPr>
          <p:cNvPr id="1026" name="Picture 2" descr="C:\Users\Administrator\Desktop\u=2685740735,4219780934&amp;fm=27&amp;gp=0.jpg"/>
          <p:cNvPicPr>
            <a:picLocks noChangeAspect="1" noChangeArrowheads="1"/>
          </p:cNvPicPr>
          <p:nvPr/>
        </p:nvPicPr>
        <p:blipFill>
          <a:blip r:embed="rId3" cstate="print"/>
          <a:srcRect/>
          <a:stretch>
            <a:fillRect/>
          </a:stretch>
        </p:blipFill>
        <p:spPr bwMode="auto">
          <a:xfrm>
            <a:off x="5940152" y="915566"/>
            <a:ext cx="2838450" cy="2667000"/>
          </a:xfrm>
          <a:prstGeom prst="rect">
            <a:avLst/>
          </a:prstGeom>
          <a:noFill/>
          <a:effectLst>
            <a:outerShdw blurRad="50800" dist="38100" dir="16200000" rotWithShape="0">
              <a:prstClr val="black">
                <a:alpha val="40000"/>
              </a:prstClr>
            </a:outerShdw>
          </a:effectLst>
          <a:scene3d>
            <a:camera prst="orthographicFront"/>
            <a:lightRig rig="threePt" dir="t"/>
          </a:scene3d>
          <a:sp3d>
            <a:bevelT/>
          </a:sp3d>
        </p:spPr>
      </p:pic>
      <p:sp>
        <p:nvSpPr>
          <p:cNvPr id="7" name="矩形 6"/>
          <p:cNvSpPr/>
          <p:nvPr/>
        </p:nvSpPr>
        <p:spPr>
          <a:xfrm>
            <a:off x="755576" y="2859782"/>
            <a:ext cx="4752528" cy="1754326"/>
          </a:xfrm>
          <a:prstGeom prst="rect">
            <a:avLst/>
          </a:prstGeom>
        </p:spPr>
        <p:txBody>
          <a:bodyPr wrap="square">
            <a:spAutoFit/>
          </a:bodyPr>
          <a:lstStyle/>
          <a:p>
            <a:r>
              <a:rPr lang="zh-CN" altLang="en-US" dirty="0" smtClean="0">
                <a:latin typeface="黑体" pitchFamily="49" charset="-122"/>
                <a:ea typeface="黑体" pitchFamily="49" charset="-122"/>
              </a:rPr>
              <a:t>主要作品有：</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书剑恩仇录</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碧血剑</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射雕英雄传</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神雕侠侣</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雪山飞狐</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飞狐外传</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倚天屠龙记</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连城诀</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天龙八部</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侠客行</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笑傲江湖</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鹿鼎记</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白马啸西风</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鸳鸯刀</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等</a:t>
            </a:r>
            <a:endParaRPr lang="zh-CN" altLang="en-US" dirty="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19672" y="123478"/>
            <a:ext cx="6912768" cy="3139321"/>
          </a:xfrm>
          <a:prstGeom prst="rect">
            <a:avLst/>
          </a:prstGeom>
          <a:noFill/>
        </p:spPr>
        <p:txBody>
          <a:bodyPr wrap="square" rtlCol="0">
            <a:spAutoFit/>
          </a:bodyPr>
          <a:lstStyle/>
          <a:p>
            <a:r>
              <a:rPr lang="zh-CN" altLang="en-US" dirty="0" smtClean="0">
                <a:latin typeface="黑体" pitchFamily="49" charset="-122"/>
                <a:ea typeface="黑体" pitchFamily="49" charset="-122"/>
              </a:rPr>
              <a:t>南宋宁宗庆元年间（</a:t>
            </a:r>
            <a:r>
              <a:rPr lang="en-US" altLang="zh-CN" dirty="0" smtClean="0">
                <a:latin typeface="黑体" pitchFamily="49" charset="-122"/>
                <a:ea typeface="黑体" pitchFamily="49" charset="-122"/>
              </a:rPr>
              <a:t>1195—1200</a:t>
            </a:r>
            <a:r>
              <a:rPr lang="zh-CN" altLang="en-US" dirty="0" smtClean="0">
                <a:latin typeface="黑体" pitchFamily="49" charset="-122"/>
                <a:ea typeface="黑体" pitchFamily="49" charset="-122"/>
              </a:rPr>
              <a:t>年）某岁末，隐居临安郊外牛家村的忠良</a:t>
            </a:r>
            <a:r>
              <a:rPr lang="zh-CN" altLang="en-US" dirty="0" smtClean="0">
                <a:latin typeface="黑体" pitchFamily="49" charset="-122"/>
                <a:ea typeface="黑体" pitchFamily="49" charset="-122"/>
              </a:rPr>
              <a:t>之后郭啸天、</a:t>
            </a:r>
            <a:r>
              <a:rPr lang="zh-CN" altLang="en-US" dirty="0" smtClean="0">
                <a:latin typeface="黑体" pitchFamily="49" charset="-122"/>
                <a:ea typeface="黑体" pitchFamily="49" charset="-122"/>
              </a:rPr>
              <a:t>杨铁心家遭横祸，被与金国王子完颜洪烈勾结的南宋官府害死，已怀身孕的郭夫人李萍、杨夫人包惜弱也双双失踪，噩耗传来，郭、杨的好友全真教道士丘处机怒不可遏，对杀害郭、杨的凶手进行了追杀。</a:t>
            </a:r>
            <a:r>
              <a:rPr lang="zh-CN" altLang="en-US" dirty="0" smtClean="0">
                <a:latin typeface="黑体" pitchFamily="49" charset="-122"/>
                <a:ea typeface="黑体" pitchFamily="49" charset="-122"/>
              </a:rPr>
              <a:t>他因</a:t>
            </a:r>
            <a:r>
              <a:rPr lang="zh-CN" altLang="en-US" dirty="0" smtClean="0">
                <a:latin typeface="黑体" pitchFamily="49" charset="-122"/>
                <a:ea typeface="黑体" pitchFamily="49" charset="-122"/>
              </a:rPr>
              <a:t>受奸人段天德蒙骗在嘉兴与江南七怪发生冲突，两败俱伤。事后，丘处机与江南七怪识破奸人阴谋，释兵言和，但比武未分胜负，丘处机相约江南七怪一同寻人，由自己去救助杨铁心妻子包惜弱，江南七怪去救助郭啸天妻子李萍，并各自将两家的孩子教养成人，十八年后重会嘉兴，由郭杨后人代为比武再分胜负。江南七怪义薄云天，慨然应诺。</a:t>
            </a:r>
          </a:p>
          <a:p>
            <a:endParaRPr lang="zh-CN" altLang="en-US" dirty="0"/>
          </a:p>
        </p:txBody>
      </p:sp>
      <p:pic>
        <p:nvPicPr>
          <p:cNvPr id="8193" name="Picture 1" descr="C:\Users\Administrator\Desktop\u=3278761907,3188530008&amp;fm=27&amp;gp=0.jpg"/>
          <p:cNvPicPr>
            <a:picLocks noChangeAspect="1" noChangeArrowheads="1"/>
          </p:cNvPicPr>
          <p:nvPr/>
        </p:nvPicPr>
        <p:blipFill>
          <a:blip r:embed="rId2" cstate="print"/>
          <a:srcRect l="11148" r="15597"/>
          <a:stretch>
            <a:fillRect/>
          </a:stretch>
        </p:blipFill>
        <p:spPr bwMode="auto">
          <a:xfrm>
            <a:off x="1043608" y="3003798"/>
            <a:ext cx="3312368" cy="19213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softEdge rad="12700"/>
          </a:effectLst>
          <a:scene3d>
            <a:camera prst="orthographicFront"/>
            <a:lightRig rig="twoPt" dir="t">
              <a:rot lat="0" lon="0" rev="7200000"/>
            </a:lightRig>
          </a:scene3d>
          <a:sp3d>
            <a:bevelT w="25400" h="19050"/>
            <a:contourClr>
              <a:srgbClr val="FFFFFF"/>
            </a:contourClr>
          </a:sp3d>
        </p:spPr>
      </p:pic>
      <p:pic>
        <p:nvPicPr>
          <p:cNvPr id="8194" name="Picture 2" descr="C:\Users\Administrator\Desktop\下载 (1).jpg"/>
          <p:cNvPicPr>
            <a:picLocks noChangeAspect="1" noChangeArrowheads="1"/>
          </p:cNvPicPr>
          <p:nvPr/>
        </p:nvPicPr>
        <p:blipFill>
          <a:blip r:embed="rId3" cstate="print"/>
          <a:srcRect/>
          <a:stretch>
            <a:fillRect/>
          </a:stretch>
        </p:blipFill>
        <p:spPr bwMode="auto">
          <a:xfrm>
            <a:off x="4876114" y="3003798"/>
            <a:ext cx="3417734" cy="19236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softEdge rad="12700"/>
          </a:effectLst>
          <a:scene3d>
            <a:camera prst="orthographicFront"/>
            <a:lightRig rig="twoPt" dir="t">
              <a:rot lat="0" lon="0" rev="7200000"/>
            </a:lightRig>
          </a:scene3d>
          <a:sp3d>
            <a:bevelT w="25400" h="19050"/>
            <a:contourClr>
              <a:srgbClr val="FFFFFF"/>
            </a:contourClr>
          </a:sp3d>
        </p:spPr>
      </p:pic>
      <p:pic>
        <p:nvPicPr>
          <p:cNvPr id="6" name="Picture 3" descr="C:\Users\Thinkpad\Desktop\PNG\1_0002_图层-5-副本.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52536" y="-20538"/>
            <a:ext cx="2017491" cy="1864977"/>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229144" y="521145"/>
            <a:ext cx="1089874" cy="737189"/>
          </a:xfrm>
          <a:prstGeom prst="rect">
            <a:avLst/>
          </a:prstGeom>
          <a:noFill/>
        </p:spPr>
        <p:txBody>
          <a:bodyPr wrap="square" rtlCol="0">
            <a:spAutoFit/>
          </a:bodyPr>
          <a:lstStyle/>
          <a:p>
            <a:pPr algn="ctr">
              <a:lnSpc>
                <a:spcPct val="125000"/>
              </a:lnSpc>
            </a:pPr>
            <a:r>
              <a:rPr lang="zh-CN" altLang="en-US" b="1" dirty="0" smtClean="0">
                <a:latin typeface="黑体" pitchFamily="49" charset="-122"/>
                <a:ea typeface="黑体" pitchFamily="49" charset="-122"/>
              </a:rPr>
              <a:t>故事</a:t>
            </a:r>
            <a:endParaRPr lang="en-US" altLang="zh-CN" b="1" dirty="0" smtClean="0">
              <a:latin typeface="黑体" pitchFamily="49" charset="-122"/>
              <a:ea typeface="黑体" pitchFamily="49" charset="-122"/>
            </a:endParaRPr>
          </a:p>
          <a:p>
            <a:pPr algn="ctr">
              <a:lnSpc>
                <a:spcPct val="125000"/>
              </a:lnSpc>
            </a:pPr>
            <a:r>
              <a:rPr lang="zh-CN" altLang="en-US" b="1" dirty="0" smtClean="0">
                <a:latin typeface="黑体" pitchFamily="49" charset="-122"/>
                <a:ea typeface="黑体" pitchFamily="49" charset="-122"/>
              </a:rPr>
              <a:t>情节</a:t>
            </a:r>
            <a:endParaRPr lang="zh-CN" altLang="en-US" b="1" dirty="0">
              <a:latin typeface="黑体" pitchFamily="49" charset="-122"/>
              <a:ea typeface="黑体" pitchFamily="49" charset="-122"/>
            </a:endParaRPr>
          </a:p>
        </p:txBody>
      </p:sp>
      <p:sp>
        <p:nvSpPr>
          <p:cNvPr id="8" name="矩形 7"/>
          <p:cNvSpPr/>
          <p:nvPr/>
        </p:nvSpPr>
        <p:spPr>
          <a:xfrm>
            <a:off x="481578" y="85585"/>
            <a:ext cx="494046" cy="461665"/>
          </a:xfrm>
          <a:prstGeom prst="rect">
            <a:avLst/>
          </a:prstGeom>
        </p:spPr>
        <p:txBody>
          <a:bodyPr wrap="none">
            <a:spAutoFit/>
          </a:bodyPr>
          <a:lstStyle/>
          <a:p>
            <a:r>
              <a:rPr lang="zh-CN" altLang="en-US" sz="2400" dirty="0">
                <a:latin typeface="叶根友毛笔行书简体" pitchFamily="2" charset="-122"/>
                <a:ea typeface="叶根友毛笔行书简体" pitchFamily="2" charset="-122"/>
              </a:rPr>
              <a:t>贰</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23478"/>
            <a:ext cx="8568952" cy="3139321"/>
          </a:xfrm>
          <a:prstGeom prst="rect">
            <a:avLst/>
          </a:prstGeom>
          <a:noFill/>
        </p:spPr>
        <p:txBody>
          <a:bodyPr wrap="square" rtlCol="0">
            <a:spAutoFit/>
          </a:bodyPr>
          <a:lstStyle/>
          <a:p>
            <a:r>
              <a:rPr lang="zh-CN" altLang="en-US" dirty="0" smtClean="0">
                <a:latin typeface="黑体" pitchFamily="49" charset="-122"/>
                <a:ea typeface="黑体" pitchFamily="49" charset="-122"/>
              </a:rPr>
              <a:t>郭妻</a:t>
            </a:r>
            <a:r>
              <a:rPr lang="zh-CN" altLang="en-US" dirty="0" smtClean="0">
                <a:latin typeface="黑体" pitchFamily="49" charset="-122"/>
                <a:ea typeface="黑体" pitchFamily="49" charset="-122"/>
              </a:rPr>
              <a:t>李萍在丈夫遇难后，先受到南宋军官段天德挟持，后又为金兵所俘，一路漂流到了蒙古大漠，怀胎十月后产下一子，李萍依丈夫遗言为孩子取名</a:t>
            </a:r>
            <a:r>
              <a:rPr lang="zh-CN" altLang="en-US" dirty="0" smtClean="0">
                <a:latin typeface="黑体" pitchFamily="49" charset="-122"/>
                <a:ea typeface="黑体" pitchFamily="49" charset="-122"/>
                <a:hlinkClick r:id="rId2"/>
              </a:rPr>
              <a:t>郭靖</a:t>
            </a:r>
            <a:r>
              <a:rPr lang="zh-CN" altLang="en-US" dirty="0" smtClean="0">
                <a:latin typeface="黑体" pitchFamily="49" charset="-122"/>
                <a:ea typeface="黑体" pitchFamily="49" charset="-122"/>
              </a:rPr>
              <a:t>。</a:t>
            </a:r>
          </a:p>
          <a:p>
            <a:r>
              <a:rPr lang="zh-CN" altLang="en-US" dirty="0" smtClean="0">
                <a:latin typeface="黑体" pitchFamily="49" charset="-122"/>
                <a:ea typeface="黑体" pitchFamily="49" charset="-122"/>
              </a:rPr>
              <a:t>光阴飞转，转眼郭靖已经六岁，这一年他因舍命保护草原英雄哲别受到蒙古大汗铁木真赏识，被铁木真带回军营，不久又与铁木真的幼子拖雷结为“安答”（兄弟）。</a:t>
            </a:r>
          </a:p>
          <a:p>
            <a:r>
              <a:rPr lang="zh-CN" altLang="en-US" dirty="0" smtClean="0">
                <a:latin typeface="黑体" pitchFamily="49" charset="-122"/>
                <a:ea typeface="黑体" pitchFamily="49" charset="-122"/>
              </a:rPr>
              <a:t>此时江南七怪也寻访李萍母子到了蒙古，并终于在一次偶然机会中找到了郭靖，六年辛苦于一日之间得到报酬，七怪喜上眉梢，当即便对郭靖启蒙，开始传习各门武功</a:t>
            </a:r>
            <a:r>
              <a:rPr lang="zh-CN" altLang="en-US" dirty="0" smtClean="0">
                <a:latin typeface="黑体" pitchFamily="49" charset="-122"/>
                <a:ea typeface="黑体" pitchFamily="49" charset="-122"/>
              </a:rPr>
              <a:t>。十年后</a:t>
            </a:r>
            <a:r>
              <a:rPr lang="zh-CN" altLang="en-US" dirty="0" smtClean="0">
                <a:latin typeface="黑体" pitchFamily="49" charset="-122"/>
                <a:ea typeface="黑体" pitchFamily="49" charset="-122"/>
              </a:rPr>
              <a:t>，郭靖已长成为一个粗壮少年，他虽天资鲁钝，但由于六怪严督紧促，再加上自己勤奋努力，后又因得全真教掌教马钰传授玄门内功，武功已经初成。这十年铁木真东征西讨，终于统一大漠，被尊为“成吉思汗”。郭靖因颇具战功，被成吉思汗招为“金刀驸马”。</a:t>
            </a:r>
          </a:p>
          <a:p>
            <a:endParaRPr lang="zh-CN" altLang="en-US" dirty="0"/>
          </a:p>
        </p:txBody>
      </p:sp>
      <p:pic>
        <p:nvPicPr>
          <p:cNvPr id="7169" name="Picture 1" descr="C:\Users\Administrator\Desktop\u=1198851127,1407661415&amp;fm=27&amp;gp=0.jpg"/>
          <p:cNvPicPr>
            <a:picLocks noChangeAspect="1" noChangeArrowheads="1"/>
          </p:cNvPicPr>
          <p:nvPr/>
        </p:nvPicPr>
        <p:blipFill>
          <a:blip r:embed="rId3" cstate="print"/>
          <a:srcRect r="13072" b="16001"/>
          <a:stretch>
            <a:fillRect/>
          </a:stretch>
        </p:blipFill>
        <p:spPr bwMode="auto">
          <a:xfrm>
            <a:off x="251519" y="3075806"/>
            <a:ext cx="4969809" cy="206769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170" name="Picture 2" descr="C:\Users\Administrator\Desktop\u=3089133225,905620511&amp;fm=15&amp;gp=0.jpg"/>
          <p:cNvPicPr>
            <a:picLocks noChangeAspect="1" noChangeArrowheads="1"/>
          </p:cNvPicPr>
          <p:nvPr/>
        </p:nvPicPr>
        <p:blipFill>
          <a:blip r:embed="rId4" cstate="print"/>
          <a:srcRect l="9651" b="16201"/>
          <a:stretch>
            <a:fillRect/>
          </a:stretch>
        </p:blipFill>
        <p:spPr bwMode="auto">
          <a:xfrm>
            <a:off x="4932040" y="3075806"/>
            <a:ext cx="4044702" cy="175599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267494"/>
            <a:ext cx="7992888" cy="2031325"/>
          </a:xfrm>
          <a:prstGeom prst="rect">
            <a:avLst/>
          </a:prstGeom>
          <a:noFill/>
        </p:spPr>
        <p:txBody>
          <a:bodyPr wrap="square" rtlCol="0">
            <a:spAutoFit/>
          </a:bodyPr>
          <a:lstStyle/>
          <a:p>
            <a:r>
              <a:rPr lang="zh-CN" altLang="en-US" dirty="0" smtClean="0">
                <a:latin typeface="黑体" pitchFamily="49" charset="-122"/>
                <a:ea typeface="黑体" pitchFamily="49" charset="-122"/>
              </a:rPr>
              <a:t>十八年</a:t>
            </a:r>
            <a:r>
              <a:rPr lang="zh-CN" altLang="en-US" dirty="0" smtClean="0">
                <a:latin typeface="黑体" pitchFamily="49" charset="-122"/>
                <a:ea typeface="黑体" pitchFamily="49" charset="-122"/>
              </a:rPr>
              <a:t>之约将至，江南六怪带郭靖南归，为了让郭靖历练江湖经验，六怪命郭靖先行，自己尾随其后。郭靖赶到张家口，与女扮男装的少年小叫花子黄蓉邂逅，两人一见如故，彼此倾心。郭靖一路南行至金国的中都北京，在城中他因不满一个轻薄王子欺负卖艺弱女穆念慈与之发生恶战，险遭王府爪牙毒手。该下流王子正是郭靖未曾见过面的义弟</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杨铁心与包惜弱之子杨康，当年包惜弱与丈夫失散，被金国王子完颜洪烈骗到北京，包惜弱为抚养杨康，被迫忍辱做了完颜洪烈的王妃</a:t>
            </a:r>
            <a:r>
              <a:rPr lang="zh-CN" altLang="en-US" dirty="0" smtClean="0">
                <a:latin typeface="黑体" pitchFamily="49" charset="-122"/>
                <a:ea typeface="黑体" pitchFamily="49" charset="-122"/>
              </a:rPr>
              <a:t>。</a:t>
            </a:r>
            <a:endParaRPr lang="zh-CN" altLang="en-US" dirty="0" smtClean="0">
              <a:latin typeface="黑体" pitchFamily="49" charset="-122"/>
              <a:ea typeface="黑体" pitchFamily="49" charset="-122"/>
            </a:endParaRPr>
          </a:p>
        </p:txBody>
      </p:sp>
      <p:pic>
        <p:nvPicPr>
          <p:cNvPr id="6145" name="Picture 1" descr="C:\Users\Administrator\Desktop\u=1053356439,878865119&amp;fm=27&amp;gp=0.jpg"/>
          <p:cNvPicPr>
            <a:picLocks noChangeAspect="1" noChangeArrowheads="1"/>
          </p:cNvPicPr>
          <p:nvPr/>
        </p:nvPicPr>
        <p:blipFill>
          <a:blip r:embed="rId2" cstate="print"/>
          <a:srcRect/>
          <a:stretch>
            <a:fillRect/>
          </a:stretch>
        </p:blipFill>
        <p:spPr bwMode="auto">
          <a:xfrm>
            <a:off x="611560" y="2355726"/>
            <a:ext cx="3686282" cy="2396083"/>
          </a:xfrm>
          <a:prstGeom prst="ellipse">
            <a:avLst/>
          </a:prstGeom>
          <a:ln>
            <a:noFill/>
          </a:ln>
          <a:effectLst>
            <a:softEdge rad="112500"/>
          </a:effectLst>
        </p:spPr>
      </p:pic>
      <p:pic>
        <p:nvPicPr>
          <p:cNvPr id="6146" name="Picture 2" descr="C:\Users\Administrator\Desktop\u=3776427568,3166631609&amp;fm=27&amp;gp=0.jpg"/>
          <p:cNvPicPr>
            <a:picLocks noChangeAspect="1" noChangeArrowheads="1"/>
          </p:cNvPicPr>
          <p:nvPr/>
        </p:nvPicPr>
        <p:blipFill>
          <a:blip r:embed="rId3" cstate="print"/>
          <a:srcRect t="4540" r="15329" b="18271"/>
          <a:stretch>
            <a:fillRect/>
          </a:stretch>
        </p:blipFill>
        <p:spPr bwMode="auto">
          <a:xfrm>
            <a:off x="4644008" y="2139702"/>
            <a:ext cx="4151049" cy="2520280"/>
          </a:xfrm>
          <a:prstGeom prst="ellipse">
            <a:avLst/>
          </a:prstGeom>
          <a:ln>
            <a:noFill/>
          </a:ln>
          <a:effectLst>
            <a:softEdge rad="112500"/>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95486"/>
            <a:ext cx="8712968" cy="2862322"/>
          </a:xfrm>
          <a:prstGeom prst="rect">
            <a:avLst/>
          </a:prstGeom>
          <a:noFill/>
        </p:spPr>
        <p:txBody>
          <a:bodyPr wrap="square" rtlCol="0">
            <a:spAutoFit/>
          </a:bodyPr>
          <a:lstStyle/>
          <a:p>
            <a:r>
              <a:rPr lang="zh-CN" altLang="en-US" dirty="0" smtClean="0">
                <a:latin typeface="黑体" pitchFamily="49" charset="-122"/>
                <a:ea typeface="黑体" pitchFamily="49" charset="-122"/>
              </a:rPr>
              <a:t>郭靖</a:t>
            </a:r>
            <a:r>
              <a:rPr lang="zh-CN" altLang="en-US" dirty="0" smtClean="0">
                <a:latin typeface="黑体" pitchFamily="49" charset="-122"/>
                <a:ea typeface="黑体" pitchFamily="49" charset="-122"/>
              </a:rPr>
              <a:t>、黄蓉相伴而行，在长江边他们与一个举止奇异的老丐相识，这个老丐便是与黄蓉之父桃花岛主“东邪”黄药师齐名的武学宗师丐帮帮主“北丐”洪七公，洪七公喜欢郭靖朴实忠厚，更喜黄蓉伶俐聪敏，遂将两人收入门墙，并把平生杰作刚猛绝伦的降龙十八掌授与郭靖。 郭靖、黄蓉辞别洪七公，继续南行，在太湖归云庄两人不期与被太湖群雄截获的金国钦差杨康和杀害郭啸天的南宋军官段天德相遇。杨康杀死段天德，并从中得知郭杨两家渊源和自己的身世，杨康答应与完颜洪烈决裂，并与郭靖结义，但与完颜洪烈终究难舍，并将郭靖北上行刺完颜洪烈的计划泄漏出去</a:t>
            </a:r>
            <a:r>
              <a:rPr lang="zh-CN" altLang="en-US" dirty="0" smtClean="0">
                <a:latin typeface="黑体" pitchFamily="49" charset="-122"/>
                <a:ea typeface="黑体" pitchFamily="49" charset="-122"/>
              </a:rPr>
              <a:t>。郭靖</a:t>
            </a:r>
            <a:r>
              <a:rPr lang="zh-CN" altLang="en-US" dirty="0" smtClean="0">
                <a:latin typeface="黑体" pitchFamily="49" charset="-122"/>
                <a:ea typeface="黑体" pitchFamily="49" charset="-122"/>
              </a:rPr>
              <a:t>行刺不成，遂与黄蓉雇舟入海，赶往桃花岛，在岛上他巧遇武林奇人全真派高手周伯通，与这位嗜武成狂为老不尊的“老顽童”义结金兰，并得周伯通传授“左右互博、分心合击”的绝技</a:t>
            </a:r>
            <a:r>
              <a:rPr lang="zh-CN" altLang="en-US" dirty="0" smtClean="0">
                <a:latin typeface="黑体" pitchFamily="49" charset="-122"/>
                <a:ea typeface="黑体" pitchFamily="49" charset="-122"/>
              </a:rPr>
              <a:t>。</a:t>
            </a:r>
            <a:endParaRPr lang="zh-CN" altLang="en-US" dirty="0">
              <a:latin typeface="黑体" pitchFamily="49" charset="-122"/>
              <a:ea typeface="黑体" pitchFamily="49" charset="-122"/>
            </a:endParaRPr>
          </a:p>
        </p:txBody>
      </p:sp>
      <p:pic>
        <p:nvPicPr>
          <p:cNvPr id="5125" name="Picture 5" descr="C:\Users\Administrator\Desktop\u=1147979625,1610523475&amp;fm=27&amp;gp=0.jpg"/>
          <p:cNvPicPr>
            <a:picLocks noChangeAspect="1" noChangeArrowheads="1"/>
          </p:cNvPicPr>
          <p:nvPr/>
        </p:nvPicPr>
        <p:blipFill>
          <a:blip r:embed="rId2" cstate="print"/>
          <a:srcRect r="14540"/>
          <a:stretch>
            <a:fillRect/>
          </a:stretch>
        </p:blipFill>
        <p:spPr bwMode="auto">
          <a:xfrm>
            <a:off x="5436096" y="2931790"/>
            <a:ext cx="2664296" cy="2033222"/>
          </a:xfrm>
          <a:prstGeom prst="roundRect">
            <a:avLst/>
          </a:prstGeom>
          <a:ln w="38100" cap="sq">
            <a:solidFill>
              <a:srgbClr val="000000"/>
            </a:solidFill>
            <a:prstDash val="solid"/>
            <a:miter lim="800000"/>
          </a:ln>
          <a:effectLst>
            <a:outerShdw blurRad="50800" dist="38100" dir="2700000" algn="tl" rotWithShape="0">
              <a:srgbClr val="000000">
                <a:alpha val="43000"/>
              </a:srgbClr>
            </a:outerShdw>
          </a:effectLst>
          <a:scene3d>
            <a:camera prst="isometricOffAxis1Right"/>
            <a:lightRig rig="threePt" dir="t"/>
          </a:scene3d>
        </p:spPr>
      </p:pic>
      <p:pic>
        <p:nvPicPr>
          <p:cNvPr id="5126" name="Picture 6" descr="C:\Users\Administrator\Desktop\下载 (1).jpg"/>
          <p:cNvPicPr>
            <a:picLocks noChangeAspect="1" noChangeArrowheads="1"/>
          </p:cNvPicPr>
          <p:nvPr/>
        </p:nvPicPr>
        <p:blipFill>
          <a:blip r:embed="rId3" cstate="print"/>
          <a:srcRect l="17952" r="22694"/>
          <a:stretch>
            <a:fillRect/>
          </a:stretch>
        </p:blipFill>
        <p:spPr bwMode="auto">
          <a:xfrm>
            <a:off x="2483768" y="2873034"/>
            <a:ext cx="2124881" cy="2218996"/>
          </a:xfrm>
          <a:prstGeom prst="roundRect">
            <a:avLst/>
          </a:prstGeom>
          <a:ln w="38100" cap="sq">
            <a:solidFill>
              <a:srgbClr val="000000"/>
            </a:solidFill>
            <a:prstDash val="solid"/>
            <a:miter lim="800000"/>
          </a:ln>
          <a:effectLst>
            <a:outerShdw blurRad="50800" dist="38100" dir="2700000" algn="tl" rotWithShape="0">
              <a:srgbClr val="000000">
                <a:alpha val="43000"/>
              </a:srgbClr>
            </a:outerShdw>
          </a:effectLst>
          <a:scene3d>
            <a:camera prst="isometricOffAxis2Left"/>
            <a:lightRig rig="threePt" dir="t"/>
          </a:scene3d>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8640960" cy="2862322"/>
          </a:xfrm>
          <a:prstGeom prst="rect">
            <a:avLst/>
          </a:prstGeom>
        </p:spPr>
        <p:txBody>
          <a:bodyPr wrap="square">
            <a:spAutoFit/>
          </a:bodyPr>
          <a:lstStyle/>
          <a:p>
            <a:r>
              <a:rPr lang="zh-CN" altLang="en-US" dirty="0" smtClean="0">
                <a:latin typeface="黑体" pitchFamily="49" charset="-122"/>
                <a:ea typeface="黑体" pitchFamily="49" charset="-122"/>
              </a:rPr>
              <a:t>洪七公遭“西毒”欧阳锋暗算重伤后，黄蓉临危受命，接替了洪七公的丐帮帮主之位，和郭靖一同赶往洞庭君山参加丐帮大会。 与此同时结义兄弟杨康也来到岳州，他利用盗取来的丐帮打狗棒，企图假冒丐帮新任帮主，驱使帮众投降金国，郭靖、黄蓉及时赶到，揭穿了杨康的阴谋</a:t>
            </a:r>
            <a:r>
              <a:rPr lang="zh-CN" altLang="en-US" dirty="0" smtClean="0">
                <a:latin typeface="黑体" pitchFamily="49" charset="-122"/>
                <a:ea typeface="黑体" pitchFamily="49" charset="-122"/>
              </a:rPr>
              <a:t>。数</a:t>
            </a:r>
            <a:r>
              <a:rPr lang="zh-CN" altLang="en-US" dirty="0" smtClean="0">
                <a:latin typeface="黑体" pitchFamily="49" charset="-122"/>
                <a:ea typeface="黑体" pitchFamily="49" charset="-122"/>
              </a:rPr>
              <a:t>日后，郭靖、黄蓉为寻找岳飞的</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武穆遗书</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来到沪溪铁掌帮重地，结果行踪暴露，黄蓉被铁掌帮帮主裘千仞打成重伤，幸得已经退位出家的“南帝”一灯大师救助才免一死。此间，欧阳锋伙同杨康窜入桃花岛，将在岛上做客的江南七怪中的朱聪等五人杀害，并趁机嫁祸黄药师，企图在武林中掀起一场血腥风波，致使郭靖、黄蓉这一对有情人反目为仇。事后黄蓉机智地识破了欧阳锋、杨康的阴谋，洗雪了这一冤狱，并将作恶多端的杨康除掉，但她自己却落入了欧阳锋的魔爪</a:t>
            </a:r>
            <a:r>
              <a:rPr lang="zh-CN" altLang="en-US" dirty="0" smtClean="0">
                <a:latin typeface="黑体" pitchFamily="49" charset="-122"/>
                <a:ea typeface="黑体" pitchFamily="49" charset="-122"/>
              </a:rPr>
              <a:t>。</a:t>
            </a:r>
            <a:endParaRPr lang="zh-CN" altLang="en-US" dirty="0">
              <a:latin typeface="黑体" pitchFamily="49" charset="-122"/>
              <a:ea typeface="黑体" pitchFamily="49" charset="-122"/>
            </a:endParaRPr>
          </a:p>
        </p:txBody>
      </p:sp>
      <p:pic>
        <p:nvPicPr>
          <p:cNvPr id="4097" name="Picture 1" descr="C:\Users\Administrator\Desktop\u=3206624909,2686884018&amp;fm=27&amp;gp=0.jpg"/>
          <p:cNvPicPr>
            <a:picLocks noChangeAspect="1" noChangeArrowheads="1"/>
          </p:cNvPicPr>
          <p:nvPr/>
        </p:nvPicPr>
        <p:blipFill>
          <a:blip r:embed="rId2" cstate="print"/>
          <a:srcRect/>
          <a:stretch>
            <a:fillRect/>
          </a:stretch>
        </p:blipFill>
        <p:spPr bwMode="auto">
          <a:xfrm>
            <a:off x="395536" y="2859782"/>
            <a:ext cx="4502599" cy="2065412"/>
          </a:xfrm>
          <a:prstGeom prst="parallelogram">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098" name="Picture 2" descr="C:\Users\Administrator\Desktop\u=2852591458,1624600283&amp;fm=27&amp;gp=0.jpg"/>
          <p:cNvPicPr>
            <a:picLocks noChangeAspect="1" noChangeArrowheads="1"/>
          </p:cNvPicPr>
          <p:nvPr/>
        </p:nvPicPr>
        <p:blipFill>
          <a:blip r:embed="rId3" cstate="print"/>
          <a:srcRect/>
          <a:stretch>
            <a:fillRect/>
          </a:stretch>
        </p:blipFill>
        <p:spPr bwMode="auto">
          <a:xfrm>
            <a:off x="5220072" y="2787774"/>
            <a:ext cx="3488502" cy="2211710"/>
          </a:xfrm>
          <a:prstGeom prst="flowChartInputOutpu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A473F5AB-9777-4ECC-8FC0-116530A874FB"/>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LAYERS_CUSTOMIZATION" val="UEsDBBQAAgAIAASGJUjpbttk5AMAAHQOAAAdAAAAdW5pdmVyc2FsL2NvbW1vbl9tZXNzYWdlcy5sbmetV91u2zYUvi/QdyAEFNgulrYDWhSD44C2GFuILLkSHSdbB4GRGJsIRbr6cZtd7Wn2YHuSHVFyYqcdJMW9sGDS/r7z950jcnD2NZVoy7NcaHVqvT15YyGuYp0ItTq1FvT8lw8WygumEia14qeW0hY6G758MZBMrUq24vD95QuEBinPc1jmw2r1uEYiObXmo2jsz+bYu45cf+JHI2diDcc63TB1j1y90p+yn359/+Hr23fvfx68bpBdiMIZdt1DKmSY3r3pQOTRwHcjYCNu5JErag2rZz+cv6Cu4xFr2Hzph54H5NIaVs9W3CIIiEej0HVsEjlh5PnU5MIllNjW8FqXaM22HBUabQX/goo1h0oWIuMolyIxP8QaNlTJ24zZAV463iSivu+GEfHs3Y41JCpBdsa+gD56sgQ4JAEQZCzn2TOwkSm1gSMsZT+GqTOZuvChlQtTsVpL+BR9/ZgTD6rFVRtqRsIQT0g08q+gTiArvw/CvwA1XfRBXJMQFEDCNoyHL50Jpo7vVQoKSEgDZ/wgn5gppJW8RyyOAYc2Gd8KXeawUymKJ7WQ8n5WQvJxAcJ1sPsdkdaESCgj15XYcnAhS9rrAi0zJnZVmY8L5/foHDsusSMole0vI2p6uTLGQP1KF4hJqasAwC5LtkzFHN3wmJUgpXv4WyIS87cNg7ArTz6X4i/EiqZzXjVN59nk6tXJca451IVhsWSZ6tBBT6gOWv7bYNMyh0iLgqeboi2KvUyc/BAvjo1rjsPwf4PqUpcjI3piv284IUicBPBig24fCd0dQWagDxhrKROyO8rxzsHQPOM5jHieIUfd9rDp+Q2Bp9FzOS4h8wcuXEJFeuCXZBQ6tMoxv8lF0fpKMoWq6/19jcRwBpC84I86ueG3GvpfcraFIsK+yGvhnDzDWC9B7CZrNQL353TD4oFDK1bAiQuBS1KkEH/SgXMxI7sM1uP1IBNLXcrEjDMp7syIhdqUaZ2QTV2n2uhtplOzK1m+66V6wp8d40UdXFAbne8ZbCMNCQ7G02iMvTGpTnNVD8uOINBy5ZNLw8jFowoOok5ZEa/hvXKrS5V0JKoPZDY5x0DWpDTkLIvX//79T0eOJ57Uu6jZ/a0XCXRoNZfIA9kfni54/mcbCcWjQ5xZdEE1B9gdruN51lS9SR6mFI+nMxBGaHSgyyxuPy7sM8xwcAHDwZy2rOGMZXcwWajWsheLCbkSQtHP+uNZviykULwP9rjZXAVMnXmEbdtcbKAJpIjv6ndagpiZbtUNR8INpyvZeIo9GDxP+Hgiip6EZtbv2hwarl4/ttv229H/sMrN/XDweu+6+B9QSwMEFAACAAgABIYlSHvsBSsSAwAAYQsAACcAAAB1bml2ZXJzYWwvZmxhc2hfcHVibGlzaGluZ19zZXR0aW5ncy54bWzVVt1OGkEUvucpJtN4KasWqyULxgikpgpEaNUrc9gZ2ImzM9udWRCv+jR9sD5Jz+wIQrRm1ZrUcAFz5pzv/H9MeHCTSDLlmRFaNeh2dYsSriLNhJo06LdhZ3OfEmNBMZBa8QZVmpKDZiVM85EUJh5wa1HVEIRRpp7aBo2tTetBMJvNqsKkmbvVMreIb6qRToI044Yry7MglTDHLztPuaHNSoWQ0ItONcslJ4JhCEq46EB2JJiYBl5tBNH1JNO5Ykda6oxkk1GDftg/dJ+FjodqiYQrl5xpotCJbR0YEy4ekANxy0nMxSTGwPdqlMwEs3GD7tQcCmoHD1EKbJ8DOJQjjckoewefcAsMLPij92f5jTULgRexuYJEREO8IS7/Bm0Nr75c9ttnJ8fdr1fDXu9keNz3QRQ2wTpOGKw7CjEgnWcRX/oJwVqIYowbbcYgDQ+DVdFCbazVWnDuTEZaYu0LK5yHZMRZFxK+0o3BtVAd1NymZIyJyHmDHmYCJCXCghTR0tjkI2OFLfrfWdUkiIVzxsnpgN6799WJYsgMXw1rcWNczaPmuc4lI3OdEymuObGaYP55gr9iTlabQ8aZTgopjo8lRgr0OBV8xtlBUdM7wL85ukQXSY6WOLmp5NZ7+JGLWzLiY50hLocpzjjKhfH41WcBp2DMPSgsYtwYnBy32lfH3Vb7YsMlCGwKKnomODacJ6l9C3zA3JVGF1JqrOYKBFYmgtzwoj9MsEKtTJqlfccwLZruGlmAYrsFxuMx8SLC0RQq52UBI1BEKzknEOEKGTdCU6FzgxI/LB7avChAb0qEKkKd4Aahs4zxrAza1vbOx9rup739z/Vq8Pvnr80nje5opS/BefO8cvQksSzJ5eHOhYHjgsepwWb5/8kM/bP29zJ17bYvhqW62R6UguuV0ep9LaN15qmsv0JjZczOIVNIRO9CtYucOfEEjawpRSIsZ/9yHV4w0q/6t/P78DYj/YY5v2aN303K/rR8OK29lMLg0aecu0mEEgkWwrH38v3X3K1t4dvr0atKBdHWn8XNyh9QSwMEFAACAAgABIYlSLX8CWS6AgAAVQoAACEAAAB1bml2ZXJzYWwvZmxhc2hfc2tpbl9zZXR0aW5ncy54bWyVVm1v4jAM/n6/AnHf6e6VndQhMcZJk3a36Tbte9qaNiJNqiRlx7+/OE3WBCj0sCYR+3lsx7HNUrWlfPFhMklzwYR8Bq0pLxVqvG5Ci5tp1mot+CwXXAPXMy5kTdh08fGn/aSJRV5iiR3IsZwNyaEPM7efMRQX49scZYiQi7ohfP8gSjHLSL4tpWh5cTG1at+AZJRvDfLqx3y1HgzAqNL3Guoop/U1yjhKI0EpwJS+r1EushjJgPlIV/YzktOHOn/7A9qOKqotbfkJZYjWkBLiIl8vUYbx3HiPX2WOcp6g4a820C+fUQahjOxBxs7vvqIMMkTTNv/TI40UJRY05px/xHcOE6Qw44dZXaFcJOCFMNDFV3DlsXe9C0Duazj3KY6rFOwJ63qwEPDRMwYLLVtIE3/qbKoSb4+tNvMBiw1hygBCVQ96Mkk/kVZ5N7Gux/2BN8qL0JfT9JBXwdoaVl3CgbtY3+NXq1u7K0Kn77ogQwk7pwxS7JU98rep6xEyUPbIZ0YLeORsf5zBoakj+Ue+Je45z9ffWIETcyyc1Z+8FSM94OiqIFWn8JhaFLBQmM4LrQHfLU2srkspOcop5WRHS6Kp4L8Ql+3tZVSaHBhcr53urFRTzeBUw9kczZoOy2XPcT86a9yQ3c9Cf7nuPNFmi99MidYkr2rzs6SmE8czY2IKM01OM3BPGjjIe74RAcfGHiLVRG5BvgjBxobhQoMa6150wzUET5OgBmlyusqpc3Kq/LytM5Br82oUlK9yrOyAFS0rZv70K4U3KA4YA9aOqivjjxP63peBwjUBEJlXvmu7Q2epW6Ypgx344Q8U9spDd0uV6dKhhlvqB9josOWcZlRPul3R90q8QwL9CfyrSStyfGAZ0faaZMreLJp8v4b7XKLF7NcZNl+4yezZ9VLk2NiPK2iU+O/kP1BLAwQUAAIACAAEhiVIcVSt3OcCAAByCgAAJgAAAHVuaXZlcnNhbC9odG1sX3B1Ymxpc2hpbmdfc2V0dGluZ3MueG1s1VbNThsxEL7nKSxXHMkCpYWi3SAEQaDSJCJpgROarJ2shdfe2t6EcOrT9MH6JB2vCSSCogVB1SqHxOOZb775jePd61ySCTdWaJXQ9eYaJVylmgk1TujXweHqNiXWgWIgteIJVZqS3VYjLsqhFDbrc+dQ1RKEUXancAnNnCt2omg6nTaFLYy/1bJ0iG+bqc6jwnDLleMmKiTM8MvNCm5pq9EgJA6iL5qVkhPBkIISnh3II5dLGgWtIaRXY6NLxfa11IaY8TCh77b3/GeuE5AORM6Vj822UOjFbgcYE54OyL644STjYpwh761NSqaCuSyhG5seBbWjhygVdggBPMq+xliUu4XPuQMGDsIx+HP82tm5IIjYTEEu0gHeEB9+Qg8Gl0cXvfbpyXHn8+Wg2z0ZHPcCicomWsaJo2VHMRLSpUn5nZ8YnIM0Q95oMwJpeRwtiuZqI62WyPkzGWqJqa+sKBkhUzlL6J4RICkRDqRI724dmDF3h0JiDN52vTlSjt4DhnjTDIzli47mN9ZnMW2d6VIyMtMlkeKKE6cJRlTm+CvjZDHdZGR0XkklWEesFIyTieBTznarLN0C/snRBbrIS7TEViwkd8HD91LckCEfaYO4HCbYtCgXNuA3nwVcgLX3oDDnuNI/OT5oXx53DtrnKz5AYBNQ6TPBsYQ8L9xb4APGrjS6kFJjNhcgMDMplJZX9WGCVWp1wqztO4NJVXRfyAoUyy2QT8DEixRbS6iS1wVMQRGt5IxAikNhfQtNhC4tSkKzBGj7IoLBlAhVUR3jgkJnhnFTB21tfeP95oePW9ufdprRrx8/V580ul0UPQneW9gU+0+uirt18XDm4shP6OPD7kz5t2a9d9r+VidTnfb5oFZ92v1acN06Wt3PdbROw3LqLSymOmZnYBSulv9CtYNbcBxWLu5BKXLhOHvNBn9Bkz79jxRa+JWa9A2jeHLU/t0gwunuAbL04oijR59EDZQvvxNbjd9QSwMEFAACAAgABIYlSG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BIYlSBra6juqAAAAHwEAABoAAAB1bml2ZXJzYWwvaTE4bl9wcmVzZXRzLnhtbJ2PMQ/CIBCFd34FuV2wW9MA3UzcHHQ2FVFJ6NFw1PrzhdQYZ4dL7l3e915O9a8x8KdL5CNqaMQWuEMbrx7vGk7H3aYFTnnA6xAiOg0YgfeGKd+0eEiOXCZeIpA0PHKeOimXZRGeplQSKIY5l2ASNo6yzBhRVlJOKwor2/m/6M8NDGOcq8vsQ96jKXtRq4VTshoqc3YoPN4iyGpQ8uuuys6US0URSv48ZtgbUEsDBBQAAgAIAASGJUj7Jla5ZwAAAGgAAAAcAAAAdW5pdmVyc2FsL2xvY2FsX3NldHRpbmdzLnhtbLOxr8jNUShLLSrOzM+zVTLUM1BSSM1Lzk/JzEu3VQoNcdO1UFIoLknMS0nMyc9LtVXKy1dSsLfjssnJT07MCU4tKQEqLFYoyEmsTC0KSc0FMkpS/RJzgSqfdUx8sazx+awWJX07LgBQSwMEFAACAAgAA3TLRM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BIYlSFtmpjrLBwAA3R0AACkAAAB1bml2ZXJzYWwvc2tpbl9jdXN0b21pemF0aW9uX3NldHRpbmdzLnhtbK1ZS2/juhXe319BuLhAu4kf8iuFx4UedCKMI/taSjLTojBoi4mFSKIr0Z7JhRct0EW33fYH3B/WRduf0UNKiiXFcaSZG2GC0eH5vnPI8yCpjOInL9R3MWeB9zPhHgttyrkXPsbjHxAarZnPonlEY8rj5lFy74Uu+2KGD0zIQBpzErokcnUxGo9baCJ/0HCgDo0hvHW1bgcNuriDh8jAPR3GLhXjUtFhzOi09VGzRJHwRnRNQ36addQsjL4GmGFMI26GLv06Vora+aHiDK4i4nqgF4/7XfEcMqsHoyse1G33Bj186KiKovSR3jPaRuswGFwO1DbCrW6vpRy0YUfpKKjd67Uv+4f2oNNT4G1y2QeWLr7so+6g2+0Yhw7uABqpqmZ09MNAuWy3VbCGh5f6YTLRBq0WarfbStc49PrKRGsh0FaAQ1WGYgEVQ9GU/kHV1PZQQRN9ok26B2zgvt5Dww7ut1qHrqYprdZxcY+zyy/XUVp5OtlyvkN4MgQnR0VuNU8k12i9iyJQdmiw9QmnKCQB/dD4zz/++b9f/vbff/29kaalTOFMKfOmKE2EIBYU4xeGUVO+Z4PSh3wR5OXIcz80VjvOWXixZiEHxy5CFgXEb4x/k+RJOosqSLanUR3cA1nTo7mB/KkKS21B7sJzDrRmwZaEz1P2yC5WZP30GLFd6FZyc/O8pZHvhU+g3boc6PisId+LuclpUPAPD8VTHbaF3hRT4V4fi6cS0icr6mcWW/KnBu5o8v0VKUH3XuxxCVXb4jkH3ZJHWgzAUBXPeUwIVopRG4jnfRCnXzmoK6LUO2fVffJMo6KRpDWeRbHtbls3n7YRexSLXcS9H+gXnM+g04SPwsOWeCqBxASFwUpRSpdNzt8oKaav5V4yCsAKBDffXFKRpJxrS312M1etz8vp7Gq21MyrxlhPqhKJsvzht53+8Gu71//dqJkCK1LZN+p0WiRDkqzXqsZlOYvZdAmEeLq08CenMRa/a0Nnt87UtHBjnP6nNsF8ge8aY/G7CvR2scCWs7SnpoGXpr20Zo5clyl2sNEYf2Y7tCF7ijhDe49+QXxDEfRnL6Io9j1XDoie7YU7WsGesVDvTetq6cxmU3uJLSOTNMY4dJERkS+QD/WJFqqNF8AREdg2vw2+lPGXDEj1/dok1+bV9RT+OcKRa+9x48M//g3ezLEF8aNhBeANtm31Ci+12SeIHGTcrCZo9hES7WNN0GdsQ2ZguwLMUu/MK9UxZ5ZIrgW2nYWpv2TWmoSIhf4zIus14BBsH3uP7WKQiGSjbpJjcW1DNv7pFtLaVKcnUjjhRF4ok/nR21PwInIrRQrKSseGiNVPt+YflxPVnGJjCcEzZvdLR1a9sEegPELGEfF9JqYBpom7J+GaohVdkx2k2DOouZ4r1bYEJi+c+cvO+xkRnpbWj2lVWgb+9OPFd3tnOlNoK/ckCquVWImt0BleTzmA8yS4Dhv6lr83l9x6XPxajvwKs5urtv3m1KrE6PvnVXLhGyZlQ97jBeyM0A40j9UC4RvIGOiBAfH8WkDTmoA5eRmG43uExA2lFoE1Szkshr6D5g5iUXDkDmJUj+Iea7bpiFWnK3EirQCW0Uvy4HTuiHuDT+GC9pI/K/rAoEf4lOwhsiD34iShLr7NXt1EyTqx6Jf51p4SWeDWo/zkgcAx3wvE0bwa7e0NzlYzaceFJblnO9+Vvc/3nmRLhlDtgmRltknYErsPEQuk1CdxVmzJpvCH73QkmeIisTvP2azAa2N1oV8vddXSsTgtilL3q+MgzYVnU8deTlVNMEC+B4SvN7AhPYhDfHWu5LRn4IkKfOny2pRE682///pLdZqSP4kUpdLf1+WBKhZ9DL/w/clinMZ/rsDjqFoRKl8qAtPDcgatfnaW2ZCupeo4qn59Awljy/xgu2hd6fCRJ7lRFx+hjcijXGN8Q6InaEMOY35dIjl9kSC8tg/HO8SO+15Ia8K/u6+LyTvmfKkahrxcQaH43vop2R5dRFD6IQX5cMuqwadfqxY0qhIldT1en1NuFVlPgLpM3o9VuT+5c7wIjldWuBKzHS/cgEMeMX8uvh28/lgGCuJTx8qnYx6JO1P2lteIN+xLGrvxA/FjUMuLyqpz8GEuTpUpZVFW1l5QuGO5ed5UUla8Yz60SD2ZTo66KC+jdF2T39byBl5krzyHE386lHP9KCzrW/Qrf6WfE5b1bbFvzOCK8dqn8lAemn3w0EiUl1eJHejQkIDQTXWyt6KO8GAqPnzFuYmkgqJmwFw6lvuf4wU0LWchyzvcfMPjUfiyk98IzOrZTm9UpYFj+jbP5++Ie9ynbye3nAeUYH6p5fupCkh1TpVA8oG2vBiJFPHnLf3QgNsGWW8C8bm8gVKODw2xnMmX77dw26yfiXaWQ0pvzkMD2c9lO69lMhRdvJ4plhT7edCo+WqdRs1zERqltG8HMNwFKxphyAEPulwaoaIwr77JvnTcycNZCffGaJ6Ab4A7hBtHVgk5QSGx5Nkmq5bkJT8e7Hzu+XRPs1aVE+QW5/z8RzFUx/nkVvmUPvB8eqeS2lWQ9rpjLhZ7YE7+Jkreb/JGSiM1i46TVSxnf6JbZZvP0ccT21HWpkW65zs046WoN0+YAt23Vn/UzG+z0KNe/fWqLAMo8L35F9z/A1BLAwQUAAIACACthiVIDMUQ+kMNAACyIgAAFwAAAHVuaXZlcnNhbC91bml2ZXJzYWwucG5n7ZppUFNZFoAfS7u14NY2yNoOjlCKYLuAsgsI0goEVBZlEQEXkCBLEgIEaO0BbaDTCg0qS0Blh6CyRAIJ2pFECJASkrAmqBECCSFAJgQISeaF7q6ampo/83cqP17d993Kfefcc8875+TVuQ/xctfaorcFAAAtjzOuvgCgCQEAjcRNG8CZPMPxh+CgluDr7gxg+w1mQNC8fsrzFAC8RH+9FvYVyJtvnwlMAABtkvJSo8RWRwDA39w9XE9dSAoRsLzr9olHKJ+QnsSMDgDn/O1bz0clP0Xs/ofmznO6xeZ3dmj6bIcdf7j9G2uXTe9O79z/Y8apDa7vHuemO92bW9NxcWyzpcWuefaxZAIHbnP/TMLuoERv/4sIf5jkMZZWU5tw87gWJm11hkeQsC+z8LBowVRfEagToPP79F6GW+2DXlJJxuLbjcbNRzXA2SBXxg/kF9pmxulrcbZ7wYk3p/36IgwhxOXP2XB15TootrYkqJaTjH+gpPEgzK7JgbHYTtYvmiB+nKod7a6AKm+B0F0Q5aCupjTBd9tVoAIVqEAFKlCBClSgAhWoQAUqUIEKVKACFajg/wbunMWglkaUX40z+jS/UQ5OTmrgsOl/go+uapN53g6BwZ1pKHHvUVp9adLn+4xwtD18ooZ7kdZYet1+AnoS/OXr4SnBGHRssaOaGxqCnPyN0Ppj9OiT670TLAnSh6b4VeuKMGPxU5YxNk0uwuC8l9Iu0nClCJyd8qPvOVzsBDEWseVE7ugGbCS/AOk3WIwTSIPp0XjqojBamBEvGG1Z2swW8pAIasKlToVMOISPO+som/H2x0FZeO5Sp1zcWFeFSUsWdOmEdly3yxJNFcWyAyXpyyTjOT3rTovjLDuoX+PIo7lnaAd89Phr1NAQbDDli7mRiSdCzGM0UJGXEkYcsxXPZyM3AG9u0i1H0N+XbrXsmHduH296Ulkk0aVHpzBtfWcNIf3RJbVc1iHaTXrmtMY2uxdsMwHZMpiYulI6doBIF7S8DDFKnX8rnoy30X7GRP0j7xLXcfUDes41/+dvOC1mE7I5hDW58UmjRTT7CTSnTnL69H09ayxNBMdL3gfakVtnogL5cj4hiMNd6e8plwTVSVsL9wBAe23oG/uVL3kCBDV84JC0voj7iB6dWtB5i2VblujN65gu4D6PuttkFcF/ZXWm/ea1lgVWzDjTaKPILZo1ZCGhzDCSMeGuApTPh+dYSxOXrlfJDbzk040LT3KBo5V1EtKwSc2ddx249wiiqMTq961FbBNTVM6lzDjUWGJLL0eWWp2x6DnbBq8m9ALACYcWnQRJyeJwItWBP3XSSnwJQU3bqd6zOdfFEK5l1KLmEKsZe3VbfqwXYT91COvsEmxB8gs2Tsm68EVX7Znzu0eVORKXrvuT7H1iYUyjoFLy3sP4GXZIeszT2rkndSxQun8pyPZdyDUAMMDYWLtJUIu6MKqjUlJLyW0/rssOiNfNW71wzjWxvhy5LcMrphlNMDjRMdeirxa5Zxdv9Yhz/veyw3NNRQ5f/ewpfDDoQMYOVnAReizuwnY8ZQOQUa7NPTElKjWH8a8w+xJyeJBS6Irk72XFA8OPBOS+Av0XTaM3sAufu63rUgTEvowBVvoOCHzI3goAtlJSB+heOO1rLDtKrfxCAk57ae+f67RgAeTKmwdK6W2m+ITQ2wEw3X6DhqmEMrqAc7jkCEYj0m8Q7XKl54SjB8tqLnoYrp0f86dum83AnTbpW0ObJ/aiA3FGyofP5lqzbwyRsMSWjFcGcENQ+cVipoVaxef3lY7bLutPcr6UkOJJBaRqcdDesA7wCHLO+P74NKRwS5BJfG6Zb6HJsV4RXdYb9vRplx3tyNXegZQv+9A+QiqqlCr7FiJfpji24izTQ3rX7eGiuPheehFnsS64OZ1w3ulkxaiuoX5lkfk2jC653PbsjPyEbQuWv/3xkTvduv4frubUERzIApFHhHvQnsG+RtY9Q1hKMDR7lxiPwBXmObixuPeOtNsVxuzgNuNpnP1iFwELMcFaHplITJkx0gcAL5FpNl8n5awl4Z8DJQti+2QjyWh0Y0MpGLIYsWmioiTHSVynTFAireaL7Crm6siMyfiggYbsQGtvX1pFQRwxxo5y6ZdVxCF3Wft5TrSMIUbaF+An8ITWzVPIAq9XFpmDxdtOO6lpY6V2cN7GT2BsWFVg1lLSLXoLS+ZeqoHxijeuw0JQgmP03FyrhS+KMousY8nSmlAj5vKCfVJbVa9U2NlJRL27j0rkhzP78nLCftHdfXxqjGzp2l5O9g+qLS9Amsd25euRV4et6BzGMVPYgKh8k9mbtzAMJWzsRTGUOJuI1gLedImZl2NbJvQlPqThasvdXlNjbk6PrXkH4alrCxT+mPtydRgRU5G+xjHm35wi2Eax9Q487R2cq71s2gQtjdjakspp9VSLzBHmIKPaDj7NyWjeejpcBr2MMPUR5kJLbpmUARuHUEZZMSTdiWC48jg/frbJ7sSfJ8VzULO7fYfaM3zla1zHxlhjn/LMmB1XZn/7nvJwRzTeJQX+oSEPNOiRbeGPvXdCegLQ4auTNuZZW8zE7Glmt5X6ltu3Wdy4YaucBVZkVcotALDAztlyiFHVWrLRXy1NcuhGu46nsd80ApCCwRzpTOZJvRyCH3nlvNuVACNmUx20pBePfKgHxrM2xiLDyKRIvSc+wO3XHblRjyQ3HhseKMtfV//WQr+tsL40Za5NrH/VD8d4DTX6GPLf5FppcTSrwzXS36H1DpjTV7yjpHFEDJ7g/OYWuz3ip0J8PTK62iWIvIyC8SPAA6NDaCnmiEPcyowjltdrJp8Iox0Sq8g0zga1yc4CEpbj9exyqVfXg+Qm+XyWY5CM5995yV5MP49oi5/s4T1wNwr0NnnuxPwPyyZ/vm86KsyVVoexNSJd74Td+oi293A7F0C+o+er+cgba6M9ESiveAL6zLoKhwvCi3EV8mBSgDVnQpRa8rPl8ZzlYxhFpC5fUq/xA8EaD3uVm/FqvjFdFi3mGCuSDD14ufhuEc2xs7SysgGJl6rLq6R22mOZk4miv2wxFJpOkLFfo/VaYzosNX7Yk8U2V2yhWey4ws6LHAw71M5jdtcXmdaEmVM6NnpoSTXzR0WVmU/g2u6c+YpPELUKtj7LZsTNKbDa/lzaYh6m+cPz84NMOxZKTTGIMrJ9xkSHGVnL7S1sWeEawO2X9qLeowLwPWG8iOEQvjbjzBfpuV2oLrf96TpyIpyWp1eQ8nK27rIx6KvPM1dODsEXdAvUIkPI5eoeDZhLOhXYIbvwtoMOuVKLrE1m4tJppvvfys6xU0V94vKT1DMP7dbmSXX+oSiYmJYuz0uYQnRKWauQQ1Z1xqDrRRqDbpC3qnbyANw6bVBQsb79Vm+HlS/vTMMOtXwiHoqgSyafXFspjD+wiS4wqaeLPadWDpjljLkHnaiBopTulxxCFftkLdIF4cIHeo4FYTWVNTDfocKs2RxpjWA2biygsyrXw4Wgw7P/0IB2dXpM7w7jF5tSnXwt50Lli4UteKKBghoqjxcvc9A4/elxBf7GGxaeRnUAw5qV2KUh7Qyc0yo7N60MauxkfsOSlPOSz+wC8/MwYYGsL8APd+G+hRC1WIu9afN3jevTpfaUBweuUrXm8DGllXDFCltCRNASi7cFH/4I/WPLfyapeNmqeMn2y/d8JkmZ7YPb4Q3B29p3QvYXWoYSD+bkQ++2m1elTJdnjc68VsDeZrTDMIWoRAzFZV2XTFNM6iuZEbIeDzsMZk4/sT/CK3m6/7uyc5r52TVfbxhvkHbMPpPaGTlLhgHgcOryp6wqG+Me5GDD3UBr2ks8SgpvV+a2c3iXJB5oEK25SSTE4PcE4l+SUncpPBjhyggHNNls/Lck7WYNHb9RmB6q3vNcbhCH2DmirNMQVq381fjUEtdWefFCh0//yoevNOaYqJAlH4oeHNPdlDjK2QMG5RPE+8IqyV3oyHUwE02Z43YtaZtxYYiq4DRbGZgPYggvX2/d1y0BK0AG1bJzHFqckC6VTijSvM0/QtEOqzekyBFKOeK3eimWsm4FG9i+UxLWYgD9pCN+spRxjNVBeRrCgbZ5R4FFZchZFpYxc91ROsLr+e1gjNkMvfm4NyL0zRDvEcllzfSiBPkt5ag6+AoYSFcg8JENDlP2cdoLZ5kEjR5kap6g6TM7RUgQt0HSFrJDm99GJMlXuEODfzxD2ZrQydOJo+j6wFkbHJj3LlAT74W+mjOE9JSn5aVuMl0RJH71wMb4B0M8pJCatMgPVSSjbrjk7vIGV/Y3ippR7dko3I+Wq4tCDliBP02SiYf8/RtDghVITiDLj4NHKotzDhj7lf0e6soq3+m7P6DQQbEmgq+3QGAaakuCVheplmPrzRKprbXw+BlHxYq37U7lcpofw8uiQW47/LXyb8PHEMa5qICN+XpymTAdt0v9r26M26Zl9HmGf2jDeg/GfuXC7LLRM8cfNmYxeApAov8N6e/O+54qBXic9nLFOl+58y9QSwMEFAACAAgArYYlSIl3YEJKAAAAawAAABsAAAB1bml2ZXJzYWwvdW5pdmVyc2FsLnBuZy54bWyzsa/IzVEoSy0qzszPs1Uy1DNQsrfj5bIpKEoty0wtV6gAigEFIUBJoRLINUJwyzNTSjKAQgYWBgjBjNTM9IwSWyULQ4SgPtBMAFBLAQIAABQAAgAIAASGJUjpbttk5AMAAHQOAAAdAAAAAAAAAAEAAAAAAAAAAAB1bml2ZXJzYWwvY29tbW9uX21lc3NhZ2VzLmxuZ1BLAQIAABQAAgAIAASGJUh77AUrEgMAAGELAAAnAAAAAAAAAAEAAAAAAB8EAAB1bml2ZXJzYWwvZmxhc2hfcHVibGlzaGluZ19zZXR0aW5ncy54bWxQSwECAAAUAAIACAAEhiVItfwJZLoCAABVCgAAIQAAAAAAAAABAAAAAAB2BwAAdW5pdmVyc2FsL2ZsYXNoX3NraW5fc2V0dGluZ3MueG1sUEsBAgAAFAACAAgABIYlSHFUrdznAgAAcgoAACYAAAAAAAAAAQAAAAAAbwoAAHVuaXZlcnNhbC9odG1sX3B1Ymxpc2hpbmdfc2V0dGluZ3MueG1sUEsBAgAAFAACAAgABIYlSGhxUpGaAQAAHwYAAB8AAAAAAAAAAQAAAAAAmg0AAHVuaXZlcnNhbC9odG1sX3NraW5fc2V0dGluZ3MuanNQSwECAAAUAAIACAAEhiVIGtrqO6oAAAAfAQAAGgAAAAAAAAABAAAAAABxDwAAdW5pdmVyc2FsL2kxOG5fcHJlc2V0cy54bWxQSwECAAAUAAIACAAEhiVI+yZWuWcAAABoAAAAHAAAAAAAAAABAAAAAABTEAAAdW5pdmVyc2FsL2xvY2FsX3NldHRpbmdzLnhtbFBLAQIAABQAAgAIAAN0y0TOggk37AIAAIgIAAAUAAAAAAAAAAEAAAAAAPQQAAB1bml2ZXJzYWwvcGxheWVyLnhtbFBLAQIAABQAAgAIAASGJUhbZqY6ywcAAN0dAAApAAAAAAAAAAEAAAAAABIUAAB1bml2ZXJzYWwvc2tpbl9jdXN0b21pemF0aW9uX3NldHRpbmdzLnhtbFBLAQIAABQAAgAIAK2GJUgMxRD6Qw0AALIiAAAXAAAAAAAAAAAAAAAAACQcAAB1bml2ZXJzYWwvdW5pdmVyc2FsLnBuZ1BLAQIAABQAAgAIAK2GJUiJd2BCSgAAAGsAAAAbAAAAAAAAAAEAAAAAAJwpAAB1bml2ZXJzYWwvdW5pdmVyc2FsLnBuZy54bWxQSwUGAAAAAAsACwBJAwAAHyoAAAAA"/>
  <p:tag name="ISPRING_PRESENTATION_TITLE" val="中国风廉政文化建设水墨PPT模板"/>
  <p:tag name="ISPRING_RESOURCE_PATHS_HASH_PRESENTER" val="b049ba1e4833fa634e9c45e404b6ba81fdf7f"/>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TotalTime>
  <Words>2131</Words>
  <Application>Microsoft Office PowerPoint</Application>
  <PresentationFormat>全屏显示(16:9)</PresentationFormat>
  <Paragraphs>63</Paragraphs>
  <Slides>14</Slides>
  <Notes>3</Notes>
  <HiddenSlides>0</HiddenSlides>
  <MMClips>0</MMClips>
  <ScaleCrop>false</ScaleCrop>
  <HeadingPairs>
    <vt:vector size="4" baseType="variant">
      <vt:variant>
        <vt:lpstr>主题</vt:lpstr>
      </vt:variant>
      <vt:variant>
        <vt:i4>1</vt:i4>
      </vt:variant>
      <vt:variant>
        <vt:lpstr>幻灯片标题</vt:lpstr>
      </vt:variant>
      <vt:variant>
        <vt:i4>14</vt:i4>
      </vt:variant>
    </vt:vector>
  </HeadingPairs>
  <TitlesOfParts>
    <vt:vector size="15"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初二(18)班《射雕英雄传》读后交流</dc:subject>
  <dc:creator>初二(18)班</dc:creator>
  <dcterms:created xsi:type="dcterms:W3CDTF">2016-03-14T02:02:42Z</dcterms:created>
  <dcterms:modified xsi:type="dcterms:W3CDTF">2018-02-28T13:18:54Z</dcterms:modified>
</cp:coreProperties>
</file>